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7" r:id="rId3"/>
    <p:sldId id="258" r:id="rId4"/>
    <p:sldId id="262" r:id="rId5"/>
    <p:sldId id="266" r:id="rId6"/>
    <p:sldId id="263" r:id="rId7"/>
    <p:sldId id="264" r:id="rId8"/>
    <p:sldId id="268" r:id="rId9"/>
    <p:sldId id="27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dn.freelance.ru/img/portfolio/pics/00/30/50/3166437.jpg?mt=b705ddd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dn.freelance.ru/img/portfolio/pics/00/30/50/3166437.jpg?mt=b705ddd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dn.freelance.ru/img/portfolio/pics/00/30/50/3166437.jpg?mt=b705ddd5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dn.freelance.ru/img/portfolio/pics/00/30/50/3166437.jpg?mt=b705ddd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dn.freelance.ru/img/portfolio/pics/00/30/50/3166437.jpg?mt=b705ddd5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dn.freelance.ru/img/portfolio/pics/00/30/50/3166437.jpg?mt=b705ddd5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dn.freelance.ru/img/portfolio/pics/00/30/50/3166437.jpg?mt=b705ddd5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s://cdn.freelance.ru/img/portfolio/pics/00/30/50/3166437.jpg?mt=b705ddd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dn.freelance.ru/img/portfolio/pics/00/30/50/3166437.jpg?mt=b705ddd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dn.freelance.ru/img/portfolio/pics/00/30/50/3166437.jpg?mt=b705ddd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Первичная Профсоюзная организация «Детский сад №83»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Отчет деятельности за </a:t>
            </a:r>
            <a:r>
              <a:rPr lang="ru-RU" dirty="0" smtClean="0">
                <a:solidFill>
                  <a:schemeClr val="tx1"/>
                </a:solidFill>
              </a:rPr>
              <a:t>2024-2025 </a:t>
            </a:r>
            <a:r>
              <a:rPr lang="ru-RU" dirty="0" smtClean="0">
                <a:solidFill>
                  <a:schemeClr val="tx1"/>
                </a:solidFill>
              </a:rPr>
              <a:t>учебный 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2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t="84768"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</p:spPr>
      </p:pic>
      <p:pic>
        <p:nvPicPr>
          <p:cNvPr id="5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r="662" b="54084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t="84768"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</p:spPr>
      </p:pic>
      <p:pic>
        <p:nvPicPr>
          <p:cNvPr id="5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r="662" b="54084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24001"/>
            <a:ext cx="8382000" cy="207645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7300" b="1" dirty="0" smtClean="0"/>
              <a:t> Будьте счастливы!</a:t>
            </a:r>
            <a:br>
              <a:rPr lang="ru-RU" sz="7300" b="1" dirty="0" smtClean="0"/>
            </a:br>
            <a:r>
              <a:rPr lang="ru-RU" sz="7300" b="1" dirty="0" smtClean="0"/>
              <a:t>Будьте </a:t>
            </a:r>
            <a:r>
              <a:rPr lang="ru-RU" sz="7300" b="1" smtClean="0"/>
              <a:t>с нами!</a:t>
            </a:r>
            <a:endParaRPr lang="ru-RU" sz="7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t="84768"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</p:spPr>
      </p:pic>
      <p:pic>
        <p:nvPicPr>
          <p:cNvPr id="5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r="662" b="54084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524001"/>
            <a:ext cx="7848600" cy="190499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Первичная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профсоюзная организация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Детский сад №83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является структурным звеном – организацией профсоюзов работников народного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образования.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своей деятельности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ППО руководствуется Уставом Профсоюза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Законом РФ «О профессиональных союзах и правах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гарантиях деятельности», действующим законодательством, нормативными актами.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t="84768"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</p:spPr>
      </p:pic>
      <p:pic>
        <p:nvPicPr>
          <p:cNvPr id="5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r="662" b="54084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24001"/>
            <a:ext cx="8001000" cy="1752599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Основными целями профсоюза является представительство и защита социально – трудовых прав и профессиональных интересов членов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профсоюза.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сегодняшний день наша ППО насчитывает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человека, из них один не работающий пенсионер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 общего числа работников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101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человека).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t="84768"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</p:spPr>
      </p:pic>
      <p:pic>
        <p:nvPicPr>
          <p:cNvPr id="5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r="662" b="54084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820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этот период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было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использовано из профсоюзных взносов: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материальную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000р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000р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Первоклассникам (4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чел.)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2000р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 роды (1 чел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4000р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(2 чел.) в связи с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лечением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000р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Выпускникам 9 и 11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t="84768"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</p:spPr>
      </p:pic>
      <p:pic>
        <p:nvPicPr>
          <p:cNvPr id="5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r="662" b="54084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514600"/>
            <a:ext cx="8382000" cy="1619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/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За этот период было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использовано из профсоюзных взносов: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поощрение, награждение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143640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.: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Юбилеи (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Празднование Дня Дошкольного работника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55000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Празднование Нового года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3290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Празднование 23 февраля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45500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Празднование 8 Марта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3400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Поощрение за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городских конкурсах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7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t="84768"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</p:spPr>
      </p:pic>
      <p:pic>
        <p:nvPicPr>
          <p:cNvPr id="5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r="662" b="54084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382000" cy="20764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</a:t>
            </a:r>
            <a:r>
              <a:rPr lang="ru-RU" sz="4000" dirty="0" smtClean="0"/>
              <a:t>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Итого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 год было использовано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157640р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профсоюзных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взносов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городской организации Профсоюза была оказана материальная помощь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доргостоящее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лечение трем членам профсоюза в сумме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22000р.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Была выплачена компенсация в размере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30%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участие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Новогоднем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корпоративе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каждому члену Профсоюза по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1200р.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t="84768"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</p:spPr>
      </p:pic>
      <p:pic>
        <p:nvPicPr>
          <p:cNvPr id="5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r="662" b="54084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-152400"/>
            <a:ext cx="8382000" cy="207645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</a:t>
            </a:r>
            <a:r>
              <a:rPr lang="ru-RU" sz="3600" dirty="0"/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Члены нашей ППО активное участие принимали в мероприятиях, организованных Городской организацией Профсоюза народного образования, таких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как: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Спартакиада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 это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туризм,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ориентирование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лыжная гонка,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скалолазание!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4000" dirty="0"/>
          </a:p>
        </p:txBody>
      </p:sp>
      <p:pic>
        <p:nvPicPr>
          <p:cNvPr id="2050" name="Picture 2" descr="IMG-20250516-WA0010"/>
          <p:cNvPicPr>
            <a:picLocks noChangeAspect="1" noChangeArrowheads="1"/>
          </p:cNvPicPr>
          <p:nvPr/>
        </p:nvPicPr>
        <p:blipFill>
          <a:blip r:embed="rId4" cstate="print"/>
          <a:srcRect r="10124" b="10905"/>
          <a:stretch>
            <a:fillRect/>
          </a:stretch>
        </p:blipFill>
        <p:spPr bwMode="auto">
          <a:xfrm>
            <a:off x="6858000" y="2514600"/>
            <a:ext cx="2166518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1748324278477"/>
          <p:cNvPicPr>
            <a:picLocks noChangeAspect="1" noChangeArrowheads="1"/>
          </p:cNvPicPr>
          <p:nvPr/>
        </p:nvPicPr>
        <p:blipFill>
          <a:blip r:embed="rId5" cstate="print"/>
          <a:srcRect r="21739"/>
          <a:stretch>
            <a:fillRect/>
          </a:stretch>
        </p:blipFill>
        <p:spPr bwMode="auto">
          <a:xfrm flipH="1">
            <a:off x="5791200" y="3352800"/>
            <a:ext cx="198120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IMG-20250314-WA00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362200"/>
            <a:ext cx="2485263" cy="330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QQQ\Downloads\IMG-20240918-WA0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362200"/>
            <a:ext cx="2305050" cy="307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IMG-20250527-WA0005"/>
          <p:cNvPicPr>
            <a:picLocks noChangeAspect="1" noChangeArrowheads="1"/>
          </p:cNvPicPr>
          <p:nvPr/>
        </p:nvPicPr>
        <p:blipFill>
          <a:blip r:embed="rId8"/>
          <a:srcRect t="29469" r="18456" b="28986"/>
          <a:stretch>
            <a:fillRect/>
          </a:stretch>
        </p:blipFill>
        <p:spPr bwMode="auto">
          <a:xfrm>
            <a:off x="1752600" y="4419600"/>
            <a:ext cx="245745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t="84768"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</p:spPr>
      </p:pic>
      <p:pic>
        <p:nvPicPr>
          <p:cNvPr id="5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r="662" b="54084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382000" cy="207645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 «Грани Талантов»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Мы заняли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третье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номинации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«Соло»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получили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сертификат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на сумму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000р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7300" b="1" dirty="0"/>
          </a:p>
        </p:txBody>
      </p:sp>
      <p:pic>
        <p:nvPicPr>
          <p:cNvPr id="1026" name="Picture 2" descr="1748324521030"/>
          <p:cNvPicPr>
            <a:picLocks noChangeAspect="1" noChangeArrowheads="1"/>
          </p:cNvPicPr>
          <p:nvPr/>
        </p:nvPicPr>
        <p:blipFill>
          <a:blip r:embed="rId4" cstate="print"/>
          <a:srcRect t="24791" b="24919"/>
          <a:stretch>
            <a:fillRect/>
          </a:stretch>
        </p:blipFill>
        <p:spPr bwMode="auto">
          <a:xfrm>
            <a:off x="914400" y="2286000"/>
            <a:ext cx="3733800" cy="4173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t="84768"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</p:spPr>
      </p:pic>
      <p:pic>
        <p:nvPicPr>
          <p:cNvPr id="5" name="Picture 2" descr="Шаблон презентации &quot;Профсоюз образования&quot;">
            <a:hlinkClick r:id="rId2" tooltip="Шаблон презентации &quot;Профсоюз образования&quot;"/>
          </p:cNvPr>
          <p:cNvPicPr>
            <a:picLocks noChangeAspect="1" noChangeArrowheads="1"/>
          </p:cNvPicPr>
          <p:nvPr/>
        </p:nvPicPr>
        <p:blipFill>
          <a:blip r:embed="rId3"/>
          <a:srcRect r="662" b="54084"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3400" y="11430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активное участие в жизни нашей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Первичной Профсоюзной организации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«Детский сад №83»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награждает сертификатами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953000" y="3352800"/>
            <a:ext cx="39624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9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Нину Владимировну Ковалеву </a:t>
            </a: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помощник воспитателя</a:t>
            </a:r>
          </a:p>
          <a:p>
            <a:pPr lvl="0" algn="ctr">
              <a:spcBef>
                <a:spcPct val="0"/>
              </a:spcBef>
              <a:defRPr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Полину Дмитриевну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Сальникову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помощник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воспитателя</a:t>
            </a:r>
          </a:p>
          <a:p>
            <a:pPr lvl="0" algn="ctr">
              <a:spcBef>
                <a:spcPct val="0"/>
              </a:spcBef>
              <a:defRPr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Марию Васильевну Сенченко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7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81000" y="2743200"/>
            <a:ext cx="3657600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Екатерину Михайловну Пономареву</a:t>
            </a: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инструктор по физической </a:t>
            </a: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культуре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Татьяну Валерьевну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Титову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Аллу Николаевну Полянскую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5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ОСМ</a:t>
            </a: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7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2763</TotalTime>
  <Words>37</Words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Первичная Профсоюзная организация «Детский сад №83»</vt:lpstr>
      <vt:lpstr>           Первичная профсоюзная организация Детский сад №83 является структурным звеном – организацией профсоюзов работников народного образования.          В своей деятельности ППО руководствуется Уставом Профсоюза, Законом РФ «О профессиональных союзах и правах и гарантиях деятельности», действующим законодательством, нормативными актами.</vt:lpstr>
      <vt:lpstr>      Основными целями профсоюза является представительство и защита социально – трудовых прав и профессиональных интересов членов профсоюза.  На сегодняшний день наша ППО насчитывает 93 человека, из них один не работающий пенсионер это 92% от общего числа работников (101 человека). </vt:lpstr>
      <vt:lpstr>                               За этот период было  использовано из профсоюзных взносов:                        на материальную помощь 14000р.:  4000р. Первоклассникам (4 чел.)  2000р. за роды (1 чел.) 4000р. (2 чел.) в связи с лечением 4000р. Выпускникам 9 и 11 классов </vt:lpstr>
      <vt:lpstr>                    За этот период было  использовано из профсоюзных взносов:               на поощрение, награждение 143640р.:  28000р. Юбилеи (14 чел.) 8450р. Празднование Дня Дошкольного работника 55000р. Празднование Нового года 3290р. Празднование 23 февраля 45500р. Празднование 8 Марта 3400р. Поощрение за участие в городских конкурсах     </vt:lpstr>
      <vt:lpstr>      Итого за год было использовано                                  157640р.                   профсоюзных взносов.   От городской организации Профсоюза была оказана материальная помощь на доргостоящее лечение трем членам профсоюза в сумме 22000р.  Была выплачена компенсация в размере 30% за участие Новогоднем корпоративе, каждому члену Профсоюза по 1200р.  </vt:lpstr>
      <vt:lpstr>      Члены нашей ППО активное участие принимали в мероприятиях, организованных Городской организацией Профсоюза народного образования, таких как: Спартакиада, а это туризм, ориентирование, лыжная гонка, скалолазание!  </vt:lpstr>
      <vt:lpstr>     Конкурс «Грани Талантов»      Мы заняли третье место в номинации «Соло» и         получили сертификат  на сумму 1000р.    </vt:lpstr>
      <vt:lpstr>Слайд 9</vt:lpstr>
      <vt:lpstr>     Будьте счастливы! Будьте с нами!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Первичная Профсоюзная организация «Детский сад №83»</dc:title>
  <dc:creator>WWW</dc:creator>
  <cp:lastModifiedBy>QQQ</cp:lastModifiedBy>
  <cp:revision>146</cp:revision>
  <dcterms:created xsi:type="dcterms:W3CDTF">2019-05-30T04:59:45Z</dcterms:created>
  <dcterms:modified xsi:type="dcterms:W3CDTF">2025-05-27T07:08:15Z</dcterms:modified>
</cp:coreProperties>
</file>