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gif" Extension="gif"/>
  <Default ContentType="application/vnd.openxmlformats-officedocument.spreadsheetml.sheet" Extension="xlsx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77.xml"/>
  <Override ContentType="application/vnd.openxmlformats-officedocument.presentationml.slide+xml" PartName="/ppt/slides/slide78.xml"/>
  <Override ContentType="application/vnd.openxmlformats-officedocument.presentationml.slide+xml" PartName="/ppt/slides/slide79.xml"/>
  <Override ContentType="application/vnd.openxmlformats-officedocument.presentationml.slide+xml" PartName="/ppt/slides/slide80.xml"/>
  <Override ContentType="application/vnd.openxmlformats-officedocument.presentationml.slide+xml" PartName="/ppt/slides/slide81.xml"/>
  <Override ContentType="application/vnd.openxmlformats-officedocument.presentationml.slide+xml" PartName="/ppt/slides/slide82.xml"/>
  <Override ContentType="application/vnd.openxmlformats-officedocument.presentationml.slide+xml" PartName="/ppt/slides/slide83.xml"/>
  <Override ContentType="application/vnd.openxmlformats-officedocument.presentationml.slide+xml" PartName="/ppt/slides/slide84.xml"/>
  <Override ContentType="application/vnd.openxmlformats-officedocument.presentationml.slide+xml" PartName="/ppt/slides/slide85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ms-office.chartstyle+xml" PartName="/ppt/charts/style1.xml"/>
  <Override ContentType="application/vnd.ms-office.chartcolorstyle+xml" PartName="/ppt/charts/colors1.xml"/>
  <Override ContentType="application/vnd.openxmlformats-officedocument.drawingml.chart+xml" PartName="/ppt/charts/chart2.xml"/>
  <Override ContentType="application/vnd.ms-office.chartstyle+xml" PartName="/ppt/charts/style2.xml"/>
  <Override ContentType="application/vnd.ms-office.chartcolorstyle+xml" PartName="/ppt/charts/colors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7"/>
  </p:notesMasterIdLst>
  <p:sldIdLst>
    <p:sldId id="261" r:id="rId2"/>
    <p:sldId id="374" r:id="rId3"/>
    <p:sldId id="265" r:id="rId4"/>
    <p:sldId id="375" r:id="rId5"/>
    <p:sldId id="377" r:id="rId6"/>
    <p:sldId id="383" r:id="rId7"/>
    <p:sldId id="267" r:id="rId8"/>
    <p:sldId id="378" r:id="rId9"/>
    <p:sldId id="379" r:id="rId10"/>
    <p:sldId id="384" r:id="rId11"/>
    <p:sldId id="386" r:id="rId12"/>
    <p:sldId id="381" r:id="rId13"/>
    <p:sldId id="385" r:id="rId14"/>
    <p:sldId id="388" r:id="rId15"/>
    <p:sldId id="387" r:id="rId16"/>
    <p:sldId id="392" r:id="rId17"/>
    <p:sldId id="475" r:id="rId18"/>
    <p:sldId id="364" r:id="rId19"/>
    <p:sldId id="306" r:id="rId20"/>
    <p:sldId id="459" r:id="rId21"/>
    <p:sldId id="455" r:id="rId22"/>
    <p:sldId id="476" r:id="rId23"/>
    <p:sldId id="477" r:id="rId24"/>
    <p:sldId id="395" r:id="rId25"/>
    <p:sldId id="491" r:id="rId26"/>
    <p:sldId id="396" r:id="rId27"/>
    <p:sldId id="397" r:id="rId28"/>
    <p:sldId id="485" r:id="rId29"/>
    <p:sldId id="486" r:id="rId30"/>
    <p:sldId id="487" r:id="rId31"/>
    <p:sldId id="488" r:id="rId32"/>
    <p:sldId id="489" r:id="rId33"/>
    <p:sldId id="478" r:id="rId34"/>
    <p:sldId id="400" r:id="rId35"/>
    <p:sldId id="437" r:id="rId36"/>
    <p:sldId id="438" r:id="rId37"/>
    <p:sldId id="439" r:id="rId38"/>
    <p:sldId id="440" r:id="rId39"/>
    <p:sldId id="441" r:id="rId40"/>
    <p:sldId id="446" r:id="rId41"/>
    <p:sldId id="442" r:id="rId42"/>
    <p:sldId id="444" r:id="rId43"/>
    <p:sldId id="445" r:id="rId44"/>
    <p:sldId id="449" r:id="rId45"/>
    <p:sldId id="450" r:id="rId46"/>
    <p:sldId id="443" r:id="rId47"/>
    <p:sldId id="447" r:id="rId48"/>
    <p:sldId id="448" r:id="rId49"/>
    <p:sldId id="479" r:id="rId50"/>
    <p:sldId id="405" r:id="rId51"/>
    <p:sldId id="406" r:id="rId52"/>
    <p:sldId id="490" r:id="rId53"/>
    <p:sldId id="412" r:id="rId54"/>
    <p:sldId id="408" r:id="rId55"/>
    <p:sldId id="409" r:id="rId56"/>
    <p:sldId id="410" r:id="rId57"/>
    <p:sldId id="413" r:id="rId58"/>
    <p:sldId id="411" r:id="rId59"/>
    <p:sldId id="398" r:id="rId60"/>
    <p:sldId id="473" r:id="rId61"/>
    <p:sldId id="474" r:id="rId62"/>
    <p:sldId id="286" r:id="rId63"/>
    <p:sldId id="407" r:id="rId64"/>
    <p:sldId id="414" r:id="rId65"/>
    <p:sldId id="415" r:id="rId66"/>
    <p:sldId id="416" r:id="rId67"/>
    <p:sldId id="466" r:id="rId68"/>
    <p:sldId id="481" r:id="rId69"/>
    <p:sldId id="482" r:id="rId70"/>
    <p:sldId id="425" r:id="rId71"/>
    <p:sldId id="420" r:id="rId72"/>
    <p:sldId id="421" r:id="rId73"/>
    <p:sldId id="422" r:id="rId74"/>
    <p:sldId id="423" r:id="rId75"/>
    <p:sldId id="467" r:id="rId76"/>
    <p:sldId id="468" r:id="rId77"/>
    <p:sldId id="484" r:id="rId78"/>
    <p:sldId id="483" r:id="rId79"/>
    <p:sldId id="433" r:id="rId80"/>
    <p:sldId id="363" r:id="rId81"/>
    <p:sldId id="435" r:id="rId82"/>
    <p:sldId id="434" r:id="rId83"/>
    <p:sldId id="462" r:id="rId84"/>
    <p:sldId id="480" r:id="rId85"/>
    <p:sldId id="504" r:id="rId8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6395" autoAdjust="0"/>
  </p:normalViewPr>
  <p:slideViewPr>
    <p:cSldViewPr>
      <p:cViewPr varScale="1">
        <p:scale>
          <a:sx n="111" d="100"/>
          <a:sy n="111" d="100"/>
        </p:scale>
        <p:origin x="154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.xml" Type="http://schemas.microsoft.com/office/2011/relationships/chartColorStyle"/><Relationship Id="rId1" Target="style1.xml" Type="http://schemas.microsoft.com/office/2011/relationships/chartStyle"/></Relationships>
</file>

<file path=ppt/charts/_rels/chart2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2.xml" Type="http://schemas.microsoft.com/office/2011/relationships/chartColorStyle"/><Relationship Id="rId1" Target="style2.xml" Type="http://schemas.microsoft.com/office/2011/relationships/chartStyl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648-40C7-8A37-2FC11B00A25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648-40C7-8A37-2FC11B00A25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ВПО</c:v>
                </c:pt>
                <c:pt idx="1">
                  <c:v>СПО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EA-4312-B453-CAB360EBE47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299688082467951"/>
          <c:y val="0.10655067475797099"/>
          <c:w val="0.30299184069382634"/>
          <c:h val="0.73222098582091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1C4-4725-AC80-06FDAFFB910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1C4-4725-AC80-06FDAFFB910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1C4-4725-AC80-06FDAFFB910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6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6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1C4-4725-AC80-06FDAFFB91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высшая категория</c:v>
                </c:pt>
                <c:pt idx="1">
                  <c:v>первая категория</c:v>
                </c:pt>
                <c:pt idx="2">
                  <c:v>соответствие</c:v>
                </c:pt>
                <c:pt idx="3">
                  <c:v>отсутствие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38.6</c:v>
                </c:pt>
                <c:pt idx="1">
                  <c:v>59.1</c:v>
                </c:pt>
                <c:pt idx="2">
                  <c:v>0</c:v>
                </c:pt>
                <c:pt idx="3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1C4-4725-AC80-06FDAFFB91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765725683257417"/>
          <c:y val="0.68390153156351419"/>
          <c:w val="0.78142908889752993"/>
          <c:h val="4.54053094574536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9091"/>
          </a:xfrm>
          <a:prstGeom prst="rect">
            <a:avLst/>
          </a:prstGeom>
        </p:spPr>
        <p:txBody>
          <a:bodyPr vert="horz" lIns="96017" tIns="48008" rIns="96017" bIns="480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9091"/>
          </a:xfrm>
          <a:prstGeom prst="rect">
            <a:avLst/>
          </a:prstGeom>
        </p:spPr>
        <p:txBody>
          <a:bodyPr vert="horz" lIns="96017" tIns="48008" rIns="96017" bIns="48008" rtlCol="0"/>
          <a:lstStyle>
            <a:lvl1pPr algn="r">
              <a:defRPr sz="1300"/>
            </a:lvl1pPr>
          </a:lstStyle>
          <a:p>
            <a:fld id="{AD1C9260-A1CB-481D-83E5-B57241505028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17" tIns="48008" rIns="96017" bIns="480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39"/>
          </a:xfrm>
          <a:prstGeom prst="rect">
            <a:avLst/>
          </a:prstGeom>
        </p:spPr>
        <p:txBody>
          <a:bodyPr vert="horz" lIns="96017" tIns="48008" rIns="96017" bIns="480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86"/>
            <a:ext cx="2971800" cy="499090"/>
          </a:xfrm>
          <a:prstGeom prst="rect">
            <a:avLst/>
          </a:prstGeom>
        </p:spPr>
        <p:txBody>
          <a:bodyPr vert="horz" lIns="96017" tIns="48008" rIns="96017" bIns="480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6"/>
            <a:ext cx="2971800" cy="499090"/>
          </a:xfrm>
          <a:prstGeom prst="rect">
            <a:avLst/>
          </a:prstGeom>
        </p:spPr>
        <p:txBody>
          <a:bodyPr vert="horz" lIns="96017" tIns="48008" rIns="96017" bIns="48008" rtlCol="0" anchor="b"/>
          <a:lstStyle>
            <a:lvl1pPr algn="r">
              <a:defRPr sz="1300"/>
            </a:lvl1pPr>
          </a:lstStyle>
          <a:p>
            <a:fld id="{D67E1FEA-ECF1-4E51-861C-857839B5C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701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253234"/>
      </p:ext>
    </p:extLst>
  </p:cSld>
  <p:clrMapOvr>
    <a:masterClrMapping/>
  </p:clrMapOvr>
  <p:transition spd="slow" advClick="0" advTm="400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95231878"/>
      </p:ext>
    </p:extLst>
  </p:cSld>
  <p:clrMapOvr>
    <a:masterClrMapping/>
  </p:clrMapOvr>
  <p:transition spd="slow" advClick="0" advTm="400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00180925"/>
      </p:ext>
    </p:extLst>
  </p:cSld>
  <p:clrMapOvr>
    <a:masterClrMapping/>
  </p:clrMapOvr>
  <p:transition spd="slow" advClick="0" advTm="4000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86308759"/>
      </p:ext>
    </p:extLst>
  </p:cSld>
  <p:clrMapOvr>
    <a:masterClrMapping/>
  </p:clrMapOvr>
  <p:transition spd="slow" advClick="0" advTm="4000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04.07.2022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932780"/>
      </p:ext>
    </p:extLst>
  </p:cSld>
  <p:clrMapOvr>
    <a:masterClrMapping/>
  </p:clrMapOvr>
  <p:transition spd="slow" advClick="0" advTm="4000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7885D-20CD-4494-878F-9388A0D9C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044B6-3AB9-4988-A801-6CE2ACE85321}" type="datetimeFigureOut">
              <a:rPr lang="ru-RU"/>
              <a:pPr>
                <a:defRPr/>
              </a:pPr>
              <a:t>04.07.2022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C6C0D-61B5-40D3-9506-9E5828972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72EB2-5418-4B91-8D8F-062505DA9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C346D-1F44-4E80-BB83-1DADE9C2D7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8991092"/>
      </p:ext>
    </p:extLst>
  </p:cSld>
  <p:clrMapOvr>
    <a:masterClrMapping/>
  </p:clrMapOvr>
  <p:transition spd="slow" advClick="0" advTm="4000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3F0494-85D1-4314-B27C-C87AB3CF4B1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E0F69-983B-473A-8503-87AA908AE91E}" type="datetimeFigureOut">
              <a:rPr lang="ru-RU"/>
              <a:pPr>
                <a:defRPr/>
              </a:pPr>
              <a:t>04.07.2022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36DE8A8-4580-487D-9EBF-1F975CF7A4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0181CA-B9C1-4A13-A847-FCA4251095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E0B1097-5CF4-402D-843D-D19594A511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3118414"/>
      </p:ext>
    </p:extLst>
  </p:cSld>
  <p:clrMapOvr>
    <a:masterClrMapping/>
  </p:clrMapOvr>
  <p:transition spd="slow" advClick="0" advTm="400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3200" b="0" strike="noStrike" spc="-1">
                <a:latin typeface="Arial"/>
              </a:rPr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67800221"/>
      </p:ext>
    </p:extLst>
  </p:cSld>
  <p:clrMapOvr>
    <a:masterClrMapping/>
  </p:clrMapOvr>
  <p:transition spd="slow" advClick="0" advTm="400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9705307"/>
      </p:ext>
    </p:extLst>
  </p:cSld>
  <p:clrMapOvr>
    <a:masterClrMapping/>
  </p:clrMapOvr>
  <p:transition spd="slow" advClick="0" advTm="400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70408188"/>
      </p:ext>
    </p:extLst>
  </p:cSld>
  <p:clrMapOvr>
    <a:masterClrMapping/>
  </p:clrMapOvr>
  <p:transition spd="slow" advClick="0" advTm="400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16229459"/>
      </p:ext>
    </p:extLst>
  </p:cSld>
  <p:clrMapOvr>
    <a:masterClrMapping/>
  </p:clrMapOvr>
  <p:transition spd="slow" advClick="0" advTm="400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3200" b="0" strike="noStrike" spc="-1">
                <a:latin typeface="Arial"/>
              </a:rPr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56650240"/>
      </p:ext>
    </p:extLst>
  </p:cSld>
  <p:clrMapOvr>
    <a:masterClrMapping/>
  </p:clrMapOvr>
  <p:transition spd="slow" advClick="0" advTm="400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7488847"/>
      </p:ext>
    </p:extLst>
  </p:cSld>
  <p:clrMapOvr>
    <a:masterClrMapping/>
  </p:clrMapOvr>
  <p:transition spd="slow" advClick="0" advTm="400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39333255"/>
      </p:ext>
    </p:extLst>
  </p:cSld>
  <p:clrMapOvr>
    <a:masterClrMapping/>
  </p:clrMapOvr>
  <p:transition spd="slow" advClick="0" advTm="400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63344833"/>
      </p:ext>
    </p:extLst>
  </p:cSld>
  <p:clrMapOvr>
    <a:masterClrMapping/>
  </p:clrMapOvr>
  <p:transition spd="slow" advClick="0" advTm="400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653400" y="262800"/>
            <a:ext cx="8238600" cy="633204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85D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2"/>
          <p:cNvSpPr/>
          <p:nvPr/>
        </p:nvSpPr>
        <p:spPr>
          <a:xfrm>
            <a:off x="23760" y="6620400"/>
            <a:ext cx="1089360" cy="183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ru-RU" sz="600" b="0" strike="noStrike" spc="-1">
                <a:solidFill>
                  <a:srgbClr val="0070C0"/>
                </a:solidFill>
                <a:latin typeface="Times New Roman"/>
                <a:ea typeface="Calibri"/>
              </a:rPr>
              <a:t>© Фокина Лидия Петровна </a:t>
            </a:r>
            <a:endParaRPr lang="ru-RU" sz="600" b="0" strike="noStrike" spc="-1">
              <a:latin typeface="Arial"/>
            </a:endParaRPr>
          </a:p>
        </p:txBody>
      </p:sp>
      <p:pic>
        <p:nvPicPr>
          <p:cNvPr id="2" name="Picture 2"/>
          <p:cNvPicPr/>
          <p:nvPr/>
        </p:nvPicPr>
        <p:blipFill>
          <a:blip r:embed="rId18"/>
          <a:stretch/>
        </p:blipFill>
        <p:spPr>
          <a:xfrm>
            <a:off x="7308360" y="213120"/>
            <a:ext cx="1656000" cy="1578600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19"/>
          <a:stretch/>
        </p:blipFill>
        <p:spPr>
          <a:xfrm>
            <a:off x="97920" y="1047600"/>
            <a:ext cx="848160" cy="4762080"/>
          </a:xfrm>
          <a:prstGeom prst="rect">
            <a:avLst/>
          </a:prstGeom>
          <a:ln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01D3EDBE-CC94-48DC-9700-1DDF40E87AC7}" type="datetime">
              <a:rPr lang="ru-RU" sz="1800" b="0" strike="noStrike" spc="-1">
                <a:solidFill>
                  <a:srgbClr val="000000"/>
                </a:solidFill>
                <a:latin typeface="Arial"/>
              </a:rPr>
              <a:t>04.07.2022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045EA611-D04E-4C8C-A7BF-BABA4B1D40C7}" type="slidenum">
              <a:rPr lang="ru-RU" sz="18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263169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ransition spd="slow" advClick="0" advTm="4000">
    <p:wheel spokes="1"/>
  </p:transition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2.xml.rels><?xml version="1.0" encoding="UTF-8" standalone="yes" ?><Relationships xmlns="http://schemas.openxmlformats.org/package/2006/relationships"><Relationship Id="rId8" Target="../media/image71.jpeg" Type="http://schemas.openxmlformats.org/officeDocument/2006/relationships/image"/><Relationship Id="rId3" Target="../media/hdphoto4.wdp" Type="http://schemas.microsoft.com/office/2007/relationships/hdphoto"/><Relationship Id="rId7" Target="../media/image70.jpeg" Type="http://schemas.openxmlformats.org/officeDocument/2006/relationships/image"/><Relationship Id="rId2" Target="../media/image66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69.jpeg" Type="http://schemas.openxmlformats.org/officeDocument/2006/relationships/image"/><Relationship Id="rId5" Target="../media/image68.jpeg" Type="http://schemas.openxmlformats.org/officeDocument/2006/relationships/image"/><Relationship Id="rId10" Target="../media/image73.jpeg" Type="http://schemas.openxmlformats.org/officeDocument/2006/relationships/image"/><Relationship Id="rId4" Target="../media/image67.jpeg" Type="http://schemas.openxmlformats.org/officeDocument/2006/relationships/image"/><Relationship Id="rId9" Target="../media/image72.jpeg" Type="http://schemas.openxmlformats.org/officeDocument/2006/relationships/image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4.xml.rels><?xml version="1.0" encoding="UTF-8" standalone="yes" ?><Relationships xmlns="http://schemas.openxmlformats.org/package/2006/relationships"><Relationship Id="rId8" Target="../media/image84.jpeg" Type="http://schemas.openxmlformats.org/officeDocument/2006/relationships/image"/><Relationship Id="rId3" Target="../media/hdphoto5.wdp" Type="http://schemas.microsoft.com/office/2007/relationships/hdphoto"/><Relationship Id="rId7" Target="../media/image83.jpeg" Type="http://schemas.openxmlformats.org/officeDocument/2006/relationships/image"/><Relationship Id="rId2" Target="../media/image80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82.jpeg" Type="http://schemas.openxmlformats.org/officeDocument/2006/relationships/image"/><Relationship Id="rId5" Target="../media/hdphoto6.wdp" Type="http://schemas.microsoft.com/office/2007/relationships/hdphoto"/><Relationship Id="rId4" Target="../media/image81.jpeg" Type="http://schemas.openxmlformats.org/officeDocument/2006/relationships/image"/><Relationship Id="rId9" Target="../media/image85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8" Target="../media/image92.jpeg" Type="http://schemas.openxmlformats.org/officeDocument/2006/relationships/image"/><Relationship Id="rId3" Target="../media/image87.jpeg" Type="http://schemas.openxmlformats.org/officeDocument/2006/relationships/image"/><Relationship Id="rId7" Target="../media/image91.jpeg" Type="http://schemas.openxmlformats.org/officeDocument/2006/relationships/image"/><Relationship Id="rId2" Target="../media/image86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90.jpeg" Type="http://schemas.openxmlformats.org/officeDocument/2006/relationships/image"/><Relationship Id="rId5" Target="../media/image89.jpeg" Type="http://schemas.openxmlformats.org/officeDocument/2006/relationships/image"/><Relationship Id="rId4" Target="../media/image88.jpeg" Type="http://schemas.openxmlformats.org/officeDocument/2006/relationships/image"/><Relationship Id="rId9" Target="../media/image93.jpeg" Type="http://schemas.openxmlformats.org/officeDocument/2006/relationships/image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18.xml.rels><?xml version="1.0" encoding="UTF-8" standalone="yes" ?><Relationships xmlns="http://schemas.openxmlformats.org/package/2006/relationships"><Relationship Id="rId3" Target="../media/image99.jpeg" Type="http://schemas.openxmlformats.org/officeDocument/2006/relationships/image"/><Relationship Id="rId7" Target="../media/image103.jpeg" Type="http://schemas.openxmlformats.org/officeDocument/2006/relationships/image"/><Relationship Id="rId2" Target="../media/image98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02.jpeg" Type="http://schemas.openxmlformats.org/officeDocument/2006/relationships/image"/><Relationship Id="rId5" Target="../media/image101.jpeg" Type="http://schemas.openxmlformats.org/officeDocument/2006/relationships/image"/><Relationship Id="rId4" Target="../media/image100.jpeg" Type="http://schemas.openxmlformats.org/officeDocument/2006/relationships/image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7" Type="http://schemas.openxmlformats.org/officeDocument/2006/relationships/image" Target="../media/image109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 ?><Relationships xmlns="http://schemas.openxmlformats.org/package/2006/relationships"><Relationship Id="rId8" Target="../media/image116.jpeg" Type="http://schemas.openxmlformats.org/officeDocument/2006/relationships/image"/><Relationship Id="rId3" Target="../media/image111.jpeg" Type="http://schemas.openxmlformats.org/officeDocument/2006/relationships/image"/><Relationship Id="rId7" Target="../media/image115.jpeg" Type="http://schemas.openxmlformats.org/officeDocument/2006/relationships/image"/><Relationship Id="rId2" Target="../media/image110.jpeg" Type="http://schemas.openxmlformats.org/officeDocument/2006/relationships/image"/><Relationship Id="rId1" Target="../slideLayouts/slideLayout15.xml" Type="http://schemas.openxmlformats.org/officeDocument/2006/relationships/slideLayout"/><Relationship Id="rId6" Target="../media/image114.jpeg" Type="http://schemas.openxmlformats.org/officeDocument/2006/relationships/image"/><Relationship Id="rId5" Target="../media/image113.jpeg" Type="http://schemas.openxmlformats.org/officeDocument/2006/relationships/image"/><Relationship Id="rId4" Target="../media/image112.png" Type="http://schemas.openxmlformats.org/officeDocument/2006/relationships/image"/><Relationship Id="rId9" Target="../media/image117.jpeg" Type="http://schemas.openxmlformats.org/officeDocument/2006/relationships/image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jpeg"/><Relationship Id="rId3" Type="http://schemas.microsoft.com/office/2007/relationships/hdphoto" Target="../media/hdphoto7.wdp"/><Relationship Id="rId7" Type="http://schemas.openxmlformats.org/officeDocument/2006/relationships/image" Target="../media/image122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.jpeg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22.xml.rels><?xml version="1.0" encoding="UTF-8" standalone="yes" ?><Relationships xmlns="http://schemas.openxmlformats.org/package/2006/relationships"><Relationship Id="rId8" Target="../media/image130.jpeg" Type="http://schemas.openxmlformats.org/officeDocument/2006/relationships/image"/><Relationship Id="rId3" Target="../media/image125.jpeg" Type="http://schemas.openxmlformats.org/officeDocument/2006/relationships/image"/><Relationship Id="rId7" Target="../media/image129.png" Type="http://schemas.openxmlformats.org/officeDocument/2006/relationships/image"/><Relationship Id="rId2" Target="../media/image124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128.jpeg" Type="http://schemas.openxmlformats.org/officeDocument/2006/relationships/image"/><Relationship Id="rId5" Target="../media/image127.jpeg" Type="http://schemas.openxmlformats.org/officeDocument/2006/relationships/image"/><Relationship Id="rId4" Target="../media/image126.jpeg" Type="http://schemas.openxmlformats.org/officeDocument/2006/relationships/image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jpeg"/><Relationship Id="rId3" Type="http://schemas.openxmlformats.org/officeDocument/2006/relationships/image" Target="../media/image132.jpeg"/><Relationship Id="rId7" Type="http://schemas.openxmlformats.org/officeDocument/2006/relationships/image" Target="../media/image136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5.jpeg"/><Relationship Id="rId5" Type="http://schemas.openxmlformats.org/officeDocument/2006/relationships/image" Target="../media/image134.jpeg"/><Relationship Id="rId4" Type="http://schemas.openxmlformats.org/officeDocument/2006/relationships/image" Target="../media/image133.jpeg"/><Relationship Id="rId9" Type="http://schemas.openxmlformats.org/officeDocument/2006/relationships/image" Target="../media/image138.jpeg"/></Relationships>
</file>

<file path=ppt/slides/_rels/slide24.xml.rels><?xml version="1.0" encoding="UTF-8" standalone="yes" ?><Relationships xmlns="http://schemas.openxmlformats.org/package/2006/relationships"><Relationship Id="rId3" Target="../media/hdphoto8.wdp" Type="http://schemas.microsoft.com/office/2007/relationships/hdphoto"/><Relationship Id="rId2" Target="../media/image139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41.jpeg" Type="http://schemas.openxmlformats.org/officeDocument/2006/relationships/image"/><Relationship Id="rId4" Target="../media/image140.jpeg" Type="http://schemas.openxmlformats.org/officeDocument/2006/relationships/image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 ?><Relationships xmlns="http://schemas.openxmlformats.org/package/2006/relationships"><Relationship Id="rId8" Target="../media/image148.jpeg" Type="http://schemas.openxmlformats.org/officeDocument/2006/relationships/image"/><Relationship Id="rId3" Target="../media/hdphoto9.wdp" Type="http://schemas.microsoft.com/office/2007/relationships/hdphoto"/><Relationship Id="rId7" Target="../media/image147.jpeg" Type="http://schemas.openxmlformats.org/officeDocument/2006/relationships/image"/><Relationship Id="rId2" Target="../media/image143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46.jpeg" Type="http://schemas.openxmlformats.org/officeDocument/2006/relationships/image"/><Relationship Id="rId11" Target="../media/image151.png" Type="http://schemas.openxmlformats.org/officeDocument/2006/relationships/image"/><Relationship Id="rId5" Target="../media/image145.jpeg" Type="http://schemas.openxmlformats.org/officeDocument/2006/relationships/image"/><Relationship Id="rId10" Target="../media/image150.jpeg" Type="http://schemas.openxmlformats.org/officeDocument/2006/relationships/image"/><Relationship Id="rId4" Target="../media/image144.jpeg" Type="http://schemas.openxmlformats.org/officeDocument/2006/relationships/image"/><Relationship Id="rId9" Target="../media/image149.jpeg" Type="http://schemas.openxmlformats.org/officeDocument/2006/relationships/image"/></Relationships>
</file>

<file path=ppt/slides/_rels/slide27.xml.rels><?xml version="1.0" encoding="UTF-8" standalone="yes" ?><Relationships xmlns="http://schemas.openxmlformats.org/package/2006/relationships"><Relationship Id="rId8" Target="../media/image157.jpeg" Type="http://schemas.openxmlformats.org/officeDocument/2006/relationships/image"/><Relationship Id="rId13" Target="../media/image161.jpeg" Type="http://schemas.openxmlformats.org/officeDocument/2006/relationships/image"/><Relationship Id="rId3" Target="../media/image153.jpeg" Type="http://schemas.openxmlformats.org/officeDocument/2006/relationships/image"/><Relationship Id="rId7" Target="../media/hdphoto10.wdp" Type="http://schemas.microsoft.com/office/2007/relationships/hdphoto"/><Relationship Id="rId12" Target="../media/image160.jpeg" Type="http://schemas.openxmlformats.org/officeDocument/2006/relationships/image"/><Relationship Id="rId2" Target="../media/image152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56.jpeg" Type="http://schemas.openxmlformats.org/officeDocument/2006/relationships/image"/><Relationship Id="rId11" Target="../media/hdphoto11.wdp" Type="http://schemas.microsoft.com/office/2007/relationships/hdphoto"/><Relationship Id="rId5" Target="../media/image155.jpeg" Type="http://schemas.openxmlformats.org/officeDocument/2006/relationships/image"/><Relationship Id="rId10" Target="../media/image159.jpeg" Type="http://schemas.openxmlformats.org/officeDocument/2006/relationships/image"/><Relationship Id="rId4" Target="../media/image154.jpeg" Type="http://schemas.openxmlformats.org/officeDocument/2006/relationships/image"/><Relationship Id="rId9" Target="../media/image158.jpeg" Type="http://schemas.openxmlformats.org/officeDocument/2006/relationships/image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eg"/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6.jpeg"/><Relationship Id="rId5" Type="http://schemas.openxmlformats.org/officeDocument/2006/relationships/image" Target="../media/image165.jpeg"/><Relationship Id="rId4" Type="http://schemas.openxmlformats.org/officeDocument/2006/relationships/image" Target="../media/image16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eg"/><Relationship Id="rId7" Type="http://schemas.openxmlformats.org/officeDocument/2006/relationships/image" Target="../media/image172.jpeg"/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1.jpeg"/><Relationship Id="rId5" Type="http://schemas.openxmlformats.org/officeDocument/2006/relationships/image" Target="../media/image170.jpeg"/><Relationship Id="rId4" Type="http://schemas.openxmlformats.org/officeDocument/2006/relationships/image" Target="../media/image16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jpeg"/><Relationship Id="rId2" Type="http://schemas.openxmlformats.org/officeDocument/2006/relationships/image" Target="../media/image17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6.jpeg"/><Relationship Id="rId4" Type="http://schemas.openxmlformats.org/officeDocument/2006/relationships/image" Target="../media/image17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jpeg"/><Relationship Id="rId2" Type="http://schemas.openxmlformats.org/officeDocument/2006/relationships/image" Target="../media/image17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0.jpeg"/><Relationship Id="rId4" Type="http://schemas.openxmlformats.org/officeDocument/2006/relationships/image" Target="../media/image179.jpeg"/></Relationships>
</file>

<file path=ppt/slides/_rels/slide32.xml.rels><?xml version="1.0" encoding="UTF-8" standalone="yes" ?><Relationships xmlns="http://schemas.openxmlformats.org/package/2006/relationships"><Relationship Id="rId3" Target="../media/image182.jpeg" Type="http://schemas.openxmlformats.org/officeDocument/2006/relationships/image"/><Relationship Id="rId2" Target="../media/image181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184.jpeg" Type="http://schemas.openxmlformats.org/officeDocument/2006/relationships/image"/><Relationship Id="rId5" Target="../media/hdphoto12.wdp" Type="http://schemas.microsoft.com/office/2007/relationships/hdphoto"/><Relationship Id="rId4" Target="../media/image183.jpeg" Type="http://schemas.openxmlformats.org/officeDocument/2006/relationships/image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jpeg"/><Relationship Id="rId7" Type="http://schemas.openxmlformats.org/officeDocument/2006/relationships/image" Target="../media/image190.jpeg"/><Relationship Id="rId2" Type="http://schemas.openxmlformats.org/officeDocument/2006/relationships/image" Target="../media/image18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9.jpeg"/><Relationship Id="rId5" Type="http://schemas.openxmlformats.org/officeDocument/2006/relationships/image" Target="../media/image188.jpeg"/><Relationship Id="rId4" Type="http://schemas.openxmlformats.org/officeDocument/2006/relationships/image" Target="../media/image18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 ?><Relationships xmlns="http://schemas.openxmlformats.org/package/2006/relationships"><Relationship Id="rId2" Target="../media/image193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6.xml.rels><?xml version="1.0" encoding="UTF-8" standalone="yes" ?><Relationships xmlns="http://schemas.openxmlformats.org/package/2006/relationships"><Relationship Id="rId8" Target="../media/image198.jpeg" Type="http://schemas.openxmlformats.org/officeDocument/2006/relationships/image"/><Relationship Id="rId3" Target="../media/hdphoto13.wdp" Type="http://schemas.microsoft.com/office/2007/relationships/hdphoto"/><Relationship Id="rId7" Target="../media/image197.jpeg" Type="http://schemas.openxmlformats.org/officeDocument/2006/relationships/image"/><Relationship Id="rId2" Target="../media/image194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hdphoto14.wdp" Type="http://schemas.microsoft.com/office/2007/relationships/hdphoto"/><Relationship Id="rId5" Target="../media/image196.jpeg" Type="http://schemas.openxmlformats.org/officeDocument/2006/relationships/image"/><Relationship Id="rId10" Target="../media/image200.jpeg" Type="http://schemas.openxmlformats.org/officeDocument/2006/relationships/image"/><Relationship Id="rId4" Target="../media/image195.jpeg" Type="http://schemas.openxmlformats.org/officeDocument/2006/relationships/image"/><Relationship Id="rId9" Target="../media/image199.jpeg" Type="http://schemas.openxmlformats.org/officeDocument/2006/relationships/image"/></Relationships>
</file>

<file path=ppt/slides/_rels/slide37.xml.rels><?xml version="1.0" encoding="UTF-8" standalone="yes" ?><Relationships xmlns="http://schemas.openxmlformats.org/package/2006/relationships"><Relationship Id="rId8" Target="../media/image207.jpeg" Type="http://schemas.openxmlformats.org/officeDocument/2006/relationships/image"/><Relationship Id="rId3" Target="../media/image202.jpeg" Type="http://schemas.openxmlformats.org/officeDocument/2006/relationships/image"/><Relationship Id="rId7" Target="../media/image206.png" Type="http://schemas.openxmlformats.org/officeDocument/2006/relationships/image"/><Relationship Id="rId2" Target="../media/image201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205.jpeg" Type="http://schemas.openxmlformats.org/officeDocument/2006/relationships/image"/><Relationship Id="rId5" Target="../media/image204.jpeg" Type="http://schemas.openxmlformats.org/officeDocument/2006/relationships/image"/><Relationship Id="rId4" Target="../media/image203.jpeg" Type="http://schemas.openxmlformats.org/officeDocument/2006/relationships/image"/><Relationship Id="rId9" Target="../media/hdphoto15.wdp" Type="http://schemas.microsoft.com/office/2007/relationships/hdphoto"/></Relationships>
</file>

<file path=ppt/slides/_rels/slide38.xml.rels><?xml version="1.0" encoding="UTF-8" standalone="yes" ?><Relationships xmlns="http://schemas.openxmlformats.org/package/2006/relationships"><Relationship Id="rId8" Target="../media/image213.jpeg" Type="http://schemas.openxmlformats.org/officeDocument/2006/relationships/image"/><Relationship Id="rId3" Target="../media/image209.jpeg" Type="http://schemas.openxmlformats.org/officeDocument/2006/relationships/image"/><Relationship Id="rId7" Target="../media/hdphoto16.wdp" Type="http://schemas.microsoft.com/office/2007/relationships/hdphoto"/><Relationship Id="rId2" Target="../media/image208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212.jpeg" Type="http://schemas.openxmlformats.org/officeDocument/2006/relationships/image"/><Relationship Id="rId5" Target="../media/image211.jpeg" Type="http://schemas.openxmlformats.org/officeDocument/2006/relationships/image"/><Relationship Id="rId4" Target="../media/image210.jpeg" Type="http://schemas.openxmlformats.org/officeDocument/2006/relationships/image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jpeg"/><Relationship Id="rId7" Type="http://schemas.openxmlformats.org/officeDocument/2006/relationships/image" Target="../media/image219.png"/><Relationship Id="rId2" Type="http://schemas.openxmlformats.org/officeDocument/2006/relationships/image" Target="../media/image2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8.jpeg"/><Relationship Id="rId5" Type="http://schemas.openxmlformats.org/officeDocument/2006/relationships/image" Target="../media/image217.jpeg"/><Relationship Id="rId4" Type="http://schemas.openxmlformats.org/officeDocument/2006/relationships/image" Target="../media/image216.jpeg"/></Relationships>
</file>

<file path=ppt/slides/_rels/slide4.xml.rels><?xml version="1.0" encoding="UTF-8" standalone="yes" ?><Relationships xmlns="http://schemas.openxmlformats.org/package/2006/relationships"><Relationship Id="rId8" Target="../media/image14.jpeg" Type="http://schemas.openxmlformats.org/officeDocument/2006/relationships/image"/><Relationship Id="rId3" Target="../media/image11.jpeg" Type="http://schemas.openxmlformats.org/officeDocument/2006/relationships/image"/><Relationship Id="rId7" Target="../media/hdphoto2.wdp" Type="http://schemas.microsoft.com/office/2007/relationships/hdphoto"/><Relationship Id="rId12" Target="../media/image17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13.jpeg" Type="http://schemas.openxmlformats.org/officeDocument/2006/relationships/image"/><Relationship Id="rId11" Target="../media/image16.jpeg" Type="http://schemas.openxmlformats.org/officeDocument/2006/relationships/image"/><Relationship Id="rId5" Target="../media/image12.jpeg" Type="http://schemas.openxmlformats.org/officeDocument/2006/relationships/image"/><Relationship Id="rId10" Target="../media/image15.jpeg" Type="http://schemas.openxmlformats.org/officeDocument/2006/relationships/image"/><Relationship Id="rId4" Target="../media/hdphoto1.wdp" Type="http://schemas.microsoft.com/office/2007/relationships/hdphoto"/><Relationship Id="rId9" Target="../media/hdphoto3.wdp" Type="http://schemas.microsoft.com/office/2007/relationships/hdphoto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jpeg"/><Relationship Id="rId2" Type="http://schemas.openxmlformats.org/officeDocument/2006/relationships/image" Target="../media/image2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4.jpeg"/><Relationship Id="rId5" Type="http://schemas.openxmlformats.org/officeDocument/2006/relationships/image" Target="../media/image223.jpeg"/><Relationship Id="rId4" Type="http://schemas.openxmlformats.org/officeDocument/2006/relationships/image" Target="../media/image22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jpeg"/><Relationship Id="rId2" Type="http://schemas.openxmlformats.org/officeDocument/2006/relationships/image" Target="../media/image2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9.jpeg"/><Relationship Id="rId5" Type="http://schemas.openxmlformats.org/officeDocument/2006/relationships/image" Target="../media/image228.jpeg"/><Relationship Id="rId4" Type="http://schemas.openxmlformats.org/officeDocument/2006/relationships/image" Target="../media/image227.jpeg"/></Relationships>
</file>

<file path=ppt/slides/_rels/slide43.xml.rels><?xml version="1.0" encoding="UTF-8" standalone="yes" ?><Relationships xmlns="http://schemas.openxmlformats.org/package/2006/relationships"><Relationship Id="rId3" Target="../media/image231.jpeg" Type="http://schemas.openxmlformats.org/officeDocument/2006/relationships/image"/><Relationship Id="rId2" Target="../media/image230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233.jpeg" Type="http://schemas.openxmlformats.org/officeDocument/2006/relationships/image"/><Relationship Id="rId5" Target="../media/hdphoto17.wdp" Type="http://schemas.microsoft.com/office/2007/relationships/hdphoto"/><Relationship Id="rId4" Target="../media/image232.jpeg" Type="http://schemas.openxmlformats.org/officeDocument/2006/relationships/image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jpeg"/><Relationship Id="rId2" Type="http://schemas.openxmlformats.org/officeDocument/2006/relationships/image" Target="../media/image2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8.png"/><Relationship Id="rId5" Type="http://schemas.openxmlformats.org/officeDocument/2006/relationships/image" Target="../media/image237.jpeg"/><Relationship Id="rId4" Type="http://schemas.openxmlformats.org/officeDocument/2006/relationships/image" Target="../media/image23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jpeg"/><Relationship Id="rId2" Type="http://schemas.openxmlformats.org/officeDocument/2006/relationships/image" Target="../media/image2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2.jpeg"/><Relationship Id="rId4" Type="http://schemas.openxmlformats.org/officeDocument/2006/relationships/image" Target="../media/image24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jpeg"/><Relationship Id="rId2" Type="http://schemas.openxmlformats.org/officeDocument/2006/relationships/image" Target="../media/image2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7.jpeg"/><Relationship Id="rId5" Type="http://schemas.openxmlformats.org/officeDocument/2006/relationships/image" Target="../media/image246.jpeg"/><Relationship Id="rId4" Type="http://schemas.openxmlformats.org/officeDocument/2006/relationships/image" Target="../media/image24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jpeg"/><Relationship Id="rId2" Type="http://schemas.openxmlformats.org/officeDocument/2006/relationships/image" Target="../media/image24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1.jpeg"/><Relationship Id="rId4" Type="http://schemas.openxmlformats.org/officeDocument/2006/relationships/image" Target="../media/image25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jpeg"/><Relationship Id="rId2" Type="http://schemas.openxmlformats.org/officeDocument/2006/relationships/image" Target="../media/image2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6.jpeg"/><Relationship Id="rId5" Type="http://schemas.openxmlformats.org/officeDocument/2006/relationships/image" Target="../media/image255.jpeg"/><Relationship Id="rId4" Type="http://schemas.openxmlformats.org/officeDocument/2006/relationships/image" Target="../media/image254.jpeg"/></Relationships>
</file>

<file path=ppt/slides/_rels/slide49.xml.rels><?xml version="1.0" encoding="UTF-8" standalone="yes" ?><Relationships xmlns="http://schemas.openxmlformats.org/package/2006/relationships"><Relationship Id="rId8" Target="../media/image263.jpeg" Type="http://schemas.openxmlformats.org/officeDocument/2006/relationships/image"/><Relationship Id="rId3" Target="../media/image258.jpeg" Type="http://schemas.openxmlformats.org/officeDocument/2006/relationships/image"/><Relationship Id="rId7" Target="../media/image262.jpeg" Type="http://schemas.openxmlformats.org/officeDocument/2006/relationships/image"/><Relationship Id="rId2" Target="../media/image257.jpeg" Type="http://schemas.openxmlformats.org/officeDocument/2006/relationships/image"/><Relationship Id="rId1" Target="../slideLayouts/slideLayout14.xml" Type="http://schemas.openxmlformats.org/officeDocument/2006/relationships/slideLayout"/><Relationship Id="rId6" Target="../media/image261.jpeg" Type="http://schemas.openxmlformats.org/officeDocument/2006/relationships/image"/><Relationship Id="rId11" Target="../media/image266.jpeg" Type="http://schemas.openxmlformats.org/officeDocument/2006/relationships/image"/><Relationship Id="rId5" Target="../media/image260.jpeg" Type="http://schemas.openxmlformats.org/officeDocument/2006/relationships/image"/><Relationship Id="rId10" Target="../media/image265.jpeg" Type="http://schemas.openxmlformats.org/officeDocument/2006/relationships/image"/><Relationship Id="rId4" Target="../media/image259.jpeg" Type="http://schemas.openxmlformats.org/officeDocument/2006/relationships/image"/><Relationship Id="rId9" Target="../media/image264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7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 ?><Relationships xmlns="http://schemas.openxmlformats.org/package/2006/relationships"><Relationship Id="rId3" Target="../media/image269.jpeg" Type="http://schemas.openxmlformats.org/officeDocument/2006/relationships/image"/><Relationship Id="rId2" Target="../media/image268.jpe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image271.jpeg" Type="http://schemas.openxmlformats.org/officeDocument/2006/relationships/image"/><Relationship Id="rId4" Target="../media/image270.jpeg" Type="http://schemas.openxmlformats.org/officeDocument/2006/relationships/image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3.jpeg"/><Relationship Id="rId2" Type="http://schemas.openxmlformats.org/officeDocument/2006/relationships/image" Target="../media/image27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6.jpeg"/><Relationship Id="rId5" Type="http://schemas.openxmlformats.org/officeDocument/2006/relationships/image" Target="../media/image275.jpeg"/><Relationship Id="rId4" Type="http://schemas.openxmlformats.org/officeDocument/2006/relationships/image" Target="../media/image274.jpeg"/></Relationships>
</file>

<file path=ppt/slides/_rels/slide53.xml.rels><?xml version="1.0" encoding="UTF-8" standalone="yes" ?><Relationships xmlns="http://schemas.openxmlformats.org/package/2006/relationships"><Relationship Id="rId8" Target="../media/image282.jpeg" Type="http://schemas.openxmlformats.org/officeDocument/2006/relationships/image"/><Relationship Id="rId3" Target="../media/image278.jpeg" Type="http://schemas.openxmlformats.org/officeDocument/2006/relationships/image"/><Relationship Id="rId7" Target="../media/hdphoto18.wdp" Type="http://schemas.microsoft.com/office/2007/relationships/hdphoto"/><Relationship Id="rId2" Target="../media/image277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281.jpeg" Type="http://schemas.openxmlformats.org/officeDocument/2006/relationships/image"/><Relationship Id="rId5" Target="../media/image280.jpeg" Type="http://schemas.openxmlformats.org/officeDocument/2006/relationships/image"/><Relationship Id="rId4" Target="../media/image279.jpeg" Type="http://schemas.openxmlformats.org/officeDocument/2006/relationships/image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jpeg"/><Relationship Id="rId7" Type="http://schemas.openxmlformats.org/officeDocument/2006/relationships/image" Target="../media/image287.jpeg"/><Relationship Id="rId2" Type="http://schemas.openxmlformats.org/officeDocument/2006/relationships/image" Target="../media/image28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9.wdp"/><Relationship Id="rId5" Type="http://schemas.openxmlformats.org/officeDocument/2006/relationships/image" Target="../media/image286.jpeg"/><Relationship Id="rId4" Type="http://schemas.openxmlformats.org/officeDocument/2006/relationships/image" Target="../media/image28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9.png"/><Relationship Id="rId2" Type="http://schemas.openxmlformats.org/officeDocument/2006/relationships/image" Target="../media/image28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2.png"/><Relationship Id="rId5" Type="http://schemas.openxmlformats.org/officeDocument/2006/relationships/image" Target="../media/image291.png"/><Relationship Id="rId4" Type="http://schemas.openxmlformats.org/officeDocument/2006/relationships/image" Target="../media/image290.png"/></Relationships>
</file>

<file path=ppt/slides/_rels/slide56.xml.rels><?xml version="1.0" encoding="UTF-8" standalone="yes" ?><Relationships xmlns="http://schemas.openxmlformats.org/package/2006/relationships"><Relationship Id="rId8" Target="../media/image298.jpeg" Type="http://schemas.openxmlformats.org/officeDocument/2006/relationships/image"/><Relationship Id="rId3" Target="../media/image294.jpeg" Type="http://schemas.openxmlformats.org/officeDocument/2006/relationships/image"/><Relationship Id="rId7" Target="../media/image297.jpeg" Type="http://schemas.openxmlformats.org/officeDocument/2006/relationships/image"/><Relationship Id="rId2" Target="../media/image293.pn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296.jpeg" Type="http://schemas.openxmlformats.org/officeDocument/2006/relationships/image"/><Relationship Id="rId5" Target="../media/image295.jpeg" Type="http://schemas.openxmlformats.org/officeDocument/2006/relationships/image"/><Relationship Id="rId4" Target="../media/hdphoto20.wdp" Type="http://schemas.microsoft.com/office/2007/relationships/hdphoto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jpeg"/><Relationship Id="rId2" Type="http://schemas.openxmlformats.org/officeDocument/2006/relationships/image" Target="../media/image29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3.jpeg"/><Relationship Id="rId5" Type="http://schemas.openxmlformats.org/officeDocument/2006/relationships/image" Target="../media/image302.jpeg"/><Relationship Id="rId4" Type="http://schemas.openxmlformats.org/officeDocument/2006/relationships/image" Target="../media/image301.jpeg"/></Relationships>
</file>

<file path=ppt/slides/_rels/slide58.xml.rels><?xml version="1.0" encoding="UTF-8" standalone="yes" ?><Relationships xmlns="http://schemas.openxmlformats.org/package/2006/relationships"><Relationship Id="rId8" Target="../media/image308.gif" Type="http://schemas.openxmlformats.org/officeDocument/2006/relationships/image"/><Relationship Id="rId3" Target="../media/hdphoto21.wdp" Type="http://schemas.microsoft.com/office/2007/relationships/hdphoto"/><Relationship Id="rId7" Target="../media/image307.jpeg" Type="http://schemas.openxmlformats.org/officeDocument/2006/relationships/image"/><Relationship Id="rId2" Target="../media/image304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306.jpeg" Type="http://schemas.openxmlformats.org/officeDocument/2006/relationships/image"/><Relationship Id="rId5" Target="../media/hdphoto22.wdp" Type="http://schemas.microsoft.com/office/2007/relationships/hdphoto"/><Relationship Id="rId4" Target="../media/image305.jpeg" Type="http://schemas.openxmlformats.org/officeDocument/2006/relationships/image"/></Relationships>
</file>

<file path=ppt/slides/_rels/slide59.xml.rels><?xml version="1.0" encoding="UTF-8" standalone="yes" ?><Relationships xmlns="http://schemas.openxmlformats.org/package/2006/relationships"><Relationship Id="rId8" Target="../media/image315.jpeg" Type="http://schemas.openxmlformats.org/officeDocument/2006/relationships/image"/><Relationship Id="rId3" Target="../media/image310.jpeg" Type="http://schemas.openxmlformats.org/officeDocument/2006/relationships/image"/><Relationship Id="rId7" Target="../media/image314.jpeg" Type="http://schemas.openxmlformats.org/officeDocument/2006/relationships/image"/><Relationship Id="rId2" Target="../media/image309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313.jpeg" Type="http://schemas.openxmlformats.org/officeDocument/2006/relationships/image"/><Relationship Id="rId11" Target="../media/image318.jpeg" Type="http://schemas.openxmlformats.org/officeDocument/2006/relationships/image"/><Relationship Id="rId5" Target="../media/image312.jpeg" Type="http://schemas.openxmlformats.org/officeDocument/2006/relationships/image"/><Relationship Id="rId10" Target="../media/image317.jpeg" Type="http://schemas.openxmlformats.org/officeDocument/2006/relationships/image"/><Relationship Id="rId4" Target="../media/image311.jpeg" Type="http://schemas.openxmlformats.org/officeDocument/2006/relationships/image"/><Relationship Id="rId9" Target="../media/image316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8" Target="../media/image32.jpeg" Type="http://schemas.openxmlformats.org/officeDocument/2006/relationships/image"/><Relationship Id="rId3" Target="../media/image27.jpeg" Type="http://schemas.openxmlformats.org/officeDocument/2006/relationships/image"/><Relationship Id="rId7" Target="../media/image31.jpeg" Type="http://schemas.openxmlformats.org/officeDocument/2006/relationships/image"/><Relationship Id="rId2" Target="../media/image26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30.jpeg" Type="http://schemas.openxmlformats.org/officeDocument/2006/relationships/image"/><Relationship Id="rId5" Target="../media/image29.jpeg" Type="http://schemas.openxmlformats.org/officeDocument/2006/relationships/image"/><Relationship Id="rId4" Target="../media/image28.png" Type="http://schemas.openxmlformats.org/officeDocument/2006/relationships/image"/><Relationship Id="rId9" Target="../media/image33.png" Type="http://schemas.openxmlformats.org/officeDocument/2006/relationships/image"/></Relationships>
</file>

<file path=ppt/slides/_rels/slide60.xml.rels><?xml version="1.0" encoding="UTF-8" standalone="yes" ?><Relationships xmlns="http://schemas.openxmlformats.org/package/2006/relationships"><Relationship Id="rId3" Target="../media/image320.jpeg" Type="http://schemas.openxmlformats.org/officeDocument/2006/relationships/image"/><Relationship Id="rId2" Target="../media/image319.jpeg" Type="http://schemas.openxmlformats.org/officeDocument/2006/relationships/image"/><Relationship Id="rId1" Target="../slideLayouts/slideLayout1.xml" Type="http://schemas.openxmlformats.org/officeDocument/2006/relationships/slideLayout"/><Relationship Id="rId4" Target="../media/image321.jpeg" Type="http://schemas.openxmlformats.org/officeDocument/2006/relationships/image"/></Relationships>
</file>

<file path=ppt/slides/_rels/slide61.xml.rels><?xml version="1.0" encoding="UTF-8" standalone="yes" ?><Relationships xmlns="http://schemas.openxmlformats.org/package/2006/relationships"><Relationship Id="rId3" Target="../media/image323.jpeg" Type="http://schemas.openxmlformats.org/officeDocument/2006/relationships/image"/><Relationship Id="rId7" Target="../media/image327.jpeg" Type="http://schemas.openxmlformats.org/officeDocument/2006/relationships/image"/><Relationship Id="rId2" Target="../media/image322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326.jpeg" Type="http://schemas.openxmlformats.org/officeDocument/2006/relationships/image"/><Relationship Id="rId5" Target="../media/image325.jpeg" Type="http://schemas.openxmlformats.org/officeDocument/2006/relationships/image"/><Relationship Id="rId4" Target="../media/image324.jpeg" Type="http://schemas.openxmlformats.org/officeDocument/2006/relationships/image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9.png"/><Relationship Id="rId2" Type="http://schemas.openxmlformats.org/officeDocument/2006/relationships/image" Target="../media/image328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6.jpeg"/><Relationship Id="rId3" Type="http://schemas.openxmlformats.org/officeDocument/2006/relationships/image" Target="../media/image331.jpeg"/><Relationship Id="rId7" Type="http://schemas.openxmlformats.org/officeDocument/2006/relationships/image" Target="../media/image335.jpeg"/><Relationship Id="rId2" Type="http://schemas.openxmlformats.org/officeDocument/2006/relationships/image" Target="../media/image3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4.jpeg"/><Relationship Id="rId5" Type="http://schemas.openxmlformats.org/officeDocument/2006/relationships/image" Target="../media/image333.jpeg"/><Relationship Id="rId10" Type="http://schemas.openxmlformats.org/officeDocument/2006/relationships/image" Target="../media/image338.jpeg"/><Relationship Id="rId4" Type="http://schemas.openxmlformats.org/officeDocument/2006/relationships/image" Target="../media/image332.jpeg"/><Relationship Id="rId9" Type="http://schemas.openxmlformats.org/officeDocument/2006/relationships/image" Target="../media/image337.jpe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5.jpeg"/><Relationship Id="rId3" Type="http://schemas.openxmlformats.org/officeDocument/2006/relationships/image" Target="../media/image340.jpeg"/><Relationship Id="rId7" Type="http://schemas.openxmlformats.org/officeDocument/2006/relationships/image" Target="../media/image344.jpeg"/><Relationship Id="rId2" Type="http://schemas.openxmlformats.org/officeDocument/2006/relationships/image" Target="../media/image3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3.jpeg"/><Relationship Id="rId5" Type="http://schemas.openxmlformats.org/officeDocument/2006/relationships/image" Target="../media/image342.jpeg"/><Relationship Id="rId4" Type="http://schemas.openxmlformats.org/officeDocument/2006/relationships/image" Target="../media/image341.jpeg"/></Relationships>
</file>

<file path=ppt/slides/_rels/slide65.xml.rels><?xml version="1.0" encoding="UTF-8" standalone="yes" ?><Relationships xmlns="http://schemas.openxmlformats.org/package/2006/relationships"><Relationship Id="rId8" Target="../media/image351.jpeg" Type="http://schemas.openxmlformats.org/officeDocument/2006/relationships/image"/><Relationship Id="rId3" Target="../media/image347.jpeg" Type="http://schemas.openxmlformats.org/officeDocument/2006/relationships/image"/><Relationship Id="rId7" Target="../media/image350.jpeg" Type="http://schemas.openxmlformats.org/officeDocument/2006/relationships/image"/><Relationship Id="rId2" Target="../media/image346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349.jpeg" Type="http://schemas.openxmlformats.org/officeDocument/2006/relationships/image"/><Relationship Id="rId5" Target="../media/image348.jpeg" Type="http://schemas.openxmlformats.org/officeDocument/2006/relationships/image"/><Relationship Id="rId10" Target="../media/image353.jpeg" Type="http://schemas.openxmlformats.org/officeDocument/2006/relationships/image"/><Relationship Id="rId4" Target="../media/hdphoto23.wdp" Type="http://schemas.microsoft.com/office/2007/relationships/hdphoto"/><Relationship Id="rId9" Target="../media/image352.jpeg" Type="http://schemas.openxmlformats.org/officeDocument/2006/relationships/image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jpeg"/><Relationship Id="rId3" Type="http://schemas.openxmlformats.org/officeDocument/2006/relationships/image" Target="../media/image355.jpeg"/><Relationship Id="rId7" Type="http://schemas.openxmlformats.org/officeDocument/2006/relationships/image" Target="../media/image359.jpeg"/><Relationship Id="rId2" Type="http://schemas.openxmlformats.org/officeDocument/2006/relationships/image" Target="../media/image3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8.jpeg"/><Relationship Id="rId5" Type="http://schemas.openxmlformats.org/officeDocument/2006/relationships/image" Target="../media/image357.jpeg"/><Relationship Id="rId4" Type="http://schemas.openxmlformats.org/officeDocument/2006/relationships/image" Target="../media/image356.jpe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7.jpeg"/><Relationship Id="rId3" Type="http://schemas.openxmlformats.org/officeDocument/2006/relationships/image" Target="../media/image362.jpeg"/><Relationship Id="rId7" Type="http://schemas.openxmlformats.org/officeDocument/2006/relationships/image" Target="../media/image366.jpeg"/><Relationship Id="rId2" Type="http://schemas.openxmlformats.org/officeDocument/2006/relationships/image" Target="../media/image36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5.jpeg"/><Relationship Id="rId5" Type="http://schemas.openxmlformats.org/officeDocument/2006/relationships/image" Target="../media/image364.jpeg"/><Relationship Id="rId4" Type="http://schemas.openxmlformats.org/officeDocument/2006/relationships/image" Target="../media/image363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8.png"/><Relationship Id="rId2" Type="http://schemas.openxmlformats.org/officeDocument/2006/relationships/image" Target="../media/image308.gif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69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2.jpeg"/><Relationship Id="rId2" Type="http://schemas.openxmlformats.org/officeDocument/2006/relationships/image" Target="../media/image37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4.jpeg"/><Relationship Id="rId4" Type="http://schemas.openxmlformats.org/officeDocument/2006/relationships/image" Target="../media/image373.jpeg"/></Relationships>
</file>

<file path=ppt/slides/_rels/slide71.xml.rels><?xml version="1.0" encoding="UTF-8" standalone="yes" ?><Relationships xmlns="http://schemas.openxmlformats.org/package/2006/relationships"><Relationship Id="rId3" Target="../media/image376.jpeg" Type="http://schemas.openxmlformats.org/officeDocument/2006/relationships/image"/><Relationship Id="rId7" Target="../media/image379.png" Type="http://schemas.openxmlformats.org/officeDocument/2006/relationships/image"/><Relationship Id="rId2" Target="../media/image375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378.jpeg" Type="http://schemas.openxmlformats.org/officeDocument/2006/relationships/image"/><Relationship Id="rId5" Target="../media/image377.jpeg" Type="http://schemas.openxmlformats.org/officeDocument/2006/relationships/image"/><Relationship Id="rId4" Target="../media/hdphoto24.wdp" Type="http://schemas.microsoft.com/office/2007/relationships/hdphoto"/></Relationships>
</file>

<file path=ppt/slides/_rels/slide72.xml.rels><?xml version="1.0" encoding="UTF-8" standalone="yes" ?><Relationships xmlns="http://schemas.openxmlformats.org/package/2006/relationships"><Relationship Id="rId3" Target="../media/image381.jpeg" Type="http://schemas.openxmlformats.org/officeDocument/2006/relationships/image"/><Relationship Id="rId2" Target="../media/image380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383.jpeg" Type="http://schemas.openxmlformats.org/officeDocument/2006/relationships/image"/><Relationship Id="rId5" Target="../media/image382.jpeg" Type="http://schemas.openxmlformats.org/officeDocument/2006/relationships/image"/><Relationship Id="rId4" Target="../media/hdphoto25.wdp" Type="http://schemas.microsoft.com/office/2007/relationships/hdphoto"/></Relationships>
</file>

<file path=ppt/slides/_rels/slide73.xml.rels><?xml version="1.0" encoding="UTF-8" standalone="yes" ?><Relationships xmlns="http://schemas.openxmlformats.org/package/2006/relationships"><Relationship Id="rId8" Target="../media/image389.jpeg" Type="http://schemas.openxmlformats.org/officeDocument/2006/relationships/image"/><Relationship Id="rId3" Target="../media/hdphoto26.wdp" Type="http://schemas.microsoft.com/office/2007/relationships/hdphoto"/><Relationship Id="rId7" Target="../media/image388.jpeg" Type="http://schemas.openxmlformats.org/officeDocument/2006/relationships/image"/><Relationship Id="rId2" Target="../media/image384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387.jpeg" Type="http://schemas.openxmlformats.org/officeDocument/2006/relationships/image"/><Relationship Id="rId5" Target="../media/image386.jpeg" Type="http://schemas.openxmlformats.org/officeDocument/2006/relationships/image"/><Relationship Id="rId4" Target="../media/image385.jpeg" Type="http://schemas.openxmlformats.org/officeDocument/2006/relationships/image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.jpeg"/><Relationship Id="rId2" Type="http://schemas.openxmlformats.org/officeDocument/2006/relationships/image" Target="../media/image39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3.jpeg"/><Relationship Id="rId4" Type="http://schemas.openxmlformats.org/officeDocument/2006/relationships/image" Target="../media/image392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5.jpeg"/><Relationship Id="rId7" Type="http://schemas.openxmlformats.org/officeDocument/2006/relationships/image" Target="../media/image399.jpeg"/><Relationship Id="rId2" Type="http://schemas.openxmlformats.org/officeDocument/2006/relationships/image" Target="../media/image39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8.jpeg"/><Relationship Id="rId5" Type="http://schemas.openxmlformats.org/officeDocument/2006/relationships/image" Target="../media/image397.jpeg"/><Relationship Id="rId4" Type="http://schemas.openxmlformats.org/officeDocument/2006/relationships/image" Target="../media/image396.jpeg"/></Relationships>
</file>

<file path=ppt/slides/_rels/slide76.xml.rels><?xml version="1.0" encoding="UTF-8" standalone="yes" ?><Relationships xmlns="http://schemas.openxmlformats.org/package/2006/relationships"><Relationship Id="rId8" Target="../media/image406.jpeg" Type="http://schemas.openxmlformats.org/officeDocument/2006/relationships/image"/><Relationship Id="rId3" Target="../media/image401.jpeg" Type="http://schemas.openxmlformats.org/officeDocument/2006/relationships/image"/><Relationship Id="rId7" Target="../media/image405.jpeg" Type="http://schemas.openxmlformats.org/officeDocument/2006/relationships/image"/><Relationship Id="rId2" Target="../media/image400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404.jpeg" Type="http://schemas.openxmlformats.org/officeDocument/2006/relationships/image"/><Relationship Id="rId5" Target="../media/image403.jpeg" Type="http://schemas.openxmlformats.org/officeDocument/2006/relationships/image"/><Relationship Id="rId4" Target="../media/image402.jpeg" Type="http://schemas.openxmlformats.org/officeDocument/2006/relationships/image"/><Relationship Id="rId9" Target="../media/image407.jpeg" Type="http://schemas.openxmlformats.org/officeDocument/2006/relationships/image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9.jpeg"/><Relationship Id="rId7" Type="http://schemas.openxmlformats.org/officeDocument/2006/relationships/image" Target="../media/image413.jpeg"/><Relationship Id="rId2" Type="http://schemas.openxmlformats.org/officeDocument/2006/relationships/image" Target="../media/image40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2.jpeg"/><Relationship Id="rId5" Type="http://schemas.openxmlformats.org/officeDocument/2006/relationships/image" Target="../media/image411.jpeg"/><Relationship Id="rId4" Type="http://schemas.openxmlformats.org/officeDocument/2006/relationships/image" Target="../media/image410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5.jpeg"/><Relationship Id="rId2" Type="http://schemas.openxmlformats.org/officeDocument/2006/relationships/image" Target="../media/image4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6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80.xml.rels><?xml version="1.0" encoding="UTF-8" standalone="yes" ?><Relationships xmlns="http://schemas.openxmlformats.org/package/2006/relationships"><Relationship Id="rId3" Target="../media/image418.jpeg" Type="http://schemas.openxmlformats.org/officeDocument/2006/relationships/image"/><Relationship Id="rId2" Target="../media/image417.jpeg" Type="http://schemas.openxmlformats.org/officeDocument/2006/relationships/image"/><Relationship Id="rId1" Target="../slideLayouts/slideLayout5.xml" Type="http://schemas.openxmlformats.org/officeDocument/2006/relationships/slideLayout"/><Relationship Id="rId6" Target="../media/image421.png" Type="http://schemas.openxmlformats.org/officeDocument/2006/relationships/image"/><Relationship Id="rId5" Target="../media/image420.png" Type="http://schemas.openxmlformats.org/officeDocument/2006/relationships/image"/><Relationship Id="rId4" Target="../media/image419.png" Type="http://schemas.openxmlformats.org/officeDocument/2006/relationships/image"/></Relationships>
</file>

<file path=ppt/slides/_rels/slide81.xml.rels><?xml version="1.0" encoding="UTF-8" standalone="yes" ?><Relationships xmlns="http://schemas.openxmlformats.org/package/2006/relationships"><Relationship Id="rId3" Target="../media/image423.jpeg" Type="http://schemas.openxmlformats.org/officeDocument/2006/relationships/image"/><Relationship Id="rId7" Target="../media/image427.jpeg" Type="http://schemas.openxmlformats.org/officeDocument/2006/relationships/image"/><Relationship Id="rId2" Target="../media/image422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426.png" Type="http://schemas.openxmlformats.org/officeDocument/2006/relationships/image"/><Relationship Id="rId5" Target="../media/image425.jpeg" Type="http://schemas.openxmlformats.org/officeDocument/2006/relationships/image"/><Relationship Id="rId4" Target="../media/image424.jpeg" Type="http://schemas.openxmlformats.org/officeDocument/2006/relationships/image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9.jpeg"/><Relationship Id="rId2" Type="http://schemas.openxmlformats.org/officeDocument/2006/relationships/image" Target="../media/image4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2.png"/><Relationship Id="rId5" Type="http://schemas.openxmlformats.org/officeDocument/2006/relationships/image" Target="../media/image431.jpeg"/><Relationship Id="rId4" Type="http://schemas.openxmlformats.org/officeDocument/2006/relationships/image" Target="../media/image430.jpeg"/></Relationships>
</file>

<file path=ppt/slides/_rels/slide83.xml.rels><?xml version="1.0" encoding="UTF-8" standalone="yes" ?><Relationships xmlns="http://schemas.openxmlformats.org/package/2006/relationships"><Relationship Id="rId8" Target="../media/image438.jpeg" Type="http://schemas.openxmlformats.org/officeDocument/2006/relationships/image"/><Relationship Id="rId3" Target="../media/hdphoto27.wdp" Type="http://schemas.microsoft.com/office/2007/relationships/hdphoto"/><Relationship Id="rId7" Target="../media/image437.jpeg" Type="http://schemas.openxmlformats.org/officeDocument/2006/relationships/image"/><Relationship Id="rId2" Target="../media/image433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436.jpeg" Type="http://schemas.openxmlformats.org/officeDocument/2006/relationships/image"/><Relationship Id="rId5" Target="../media/image435.jpeg" Type="http://schemas.openxmlformats.org/officeDocument/2006/relationships/image"/><Relationship Id="rId4" Target="../media/image434.jpeg" Type="http://schemas.openxmlformats.org/officeDocument/2006/relationships/image"/></Relationships>
</file>

<file path=ppt/slides/_rels/slide84.xml.rels><?xml version="1.0" encoding="UTF-8" standalone="yes" ?><Relationships xmlns="http://schemas.openxmlformats.org/package/2006/relationships"><Relationship Id="rId3" Target="../media/image440.jpeg" Type="http://schemas.openxmlformats.org/officeDocument/2006/relationships/image"/><Relationship Id="rId2" Target="../media/image439.jpe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image442.jpeg" Type="http://schemas.openxmlformats.org/officeDocument/2006/relationships/image"/><Relationship Id="rId4" Target="../media/image441.jpeg" Type="http://schemas.openxmlformats.org/officeDocument/2006/relationships/image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404664"/>
            <a:ext cx="864096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ДЕТСКИЙ САД № 83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pic>
        <p:nvPicPr>
          <p:cNvPr id="7" name="Рисунок 6" descr="https://ds18-schel.edumsko.ru/uploads/3000/2096/section/132158/7120334-nu_14fri1_37.jpg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3" y="1124744"/>
            <a:ext cx="6800888" cy="5498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.pinimg.com/736x/e6/62/6a/e6626aa2ca1196938b099a273a4443de--clipart-kindergarten.jpg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293096"/>
            <a:ext cx="2195736" cy="2564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0"/>
            <a:ext cx="38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/>
            <a:r>
              <a:rPr b="1" dirty="0" lang="ru-RU" sz="1600">
                <a:solidFill>
                  <a:srgbClr val="FF000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Мероприятия в Детском саду: </a:t>
            </a:r>
          </a:p>
          <a:p>
            <a:pPr indent="-285750" marL="285750">
              <a:buFont charset="2" panose="05000000000000000000" pitchFamily="2" typeface="Wingdings"/>
              <a:buChar char="Ø"/>
            </a:pPr>
            <a:r>
              <a:rPr dirty="0" lang="ru-RU" sz="16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«День здоровья», </a:t>
            </a:r>
          </a:p>
          <a:p>
            <a:pPr algn="just" indent="-285750" marL="285750">
              <a:spcAft>
                <a:spcPts val="0"/>
              </a:spcAft>
              <a:buFont charset="2" panose="05000000000000000000" pitchFamily="2" typeface="Wingdings"/>
              <a:buChar char="Ø"/>
            </a:pPr>
            <a:r>
              <a:rPr dirty="0" lang="ru-RU" sz="16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«Зимние олимпийские игры», </a:t>
            </a:r>
          </a:p>
          <a:p>
            <a:pPr algn="just" indent="-285750" marL="285750">
              <a:spcAft>
                <a:spcPts val="0"/>
              </a:spcAft>
              <a:buFont charset="2" panose="05000000000000000000" pitchFamily="2" typeface="Wingdings"/>
              <a:buChar char="Ø"/>
            </a:pPr>
            <a:r>
              <a:rPr dirty="0" lang="ru-RU" sz="16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«Летняя спартакиада», </a:t>
            </a:r>
          </a:p>
          <a:p>
            <a:pPr algn="just" indent="-285750" marL="285750">
              <a:spcAft>
                <a:spcPts val="0"/>
              </a:spcAft>
              <a:buFont charset="2" panose="05000000000000000000" pitchFamily="2" typeface="Wingdings"/>
              <a:buChar char="Ø"/>
            </a:pPr>
            <a:r>
              <a:rPr dirty="0" lang="ru-RU" sz="16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физкультурно-спортивные праздники и развлечения.</a:t>
            </a:r>
            <a:endParaRPr dirty="0" lang="ru-RU" sz="16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893585"/>
            <a:ext cx="1889265" cy="259957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C:\Users\Алекс\Desktop\IMG-20210826-WA0016.jpg" id="5" name="Picture 2"/>
          <p:cNvPicPr>
            <a:picLocks noChangeArrowheads="1"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04664"/>
            <a:ext cx="3240360" cy="242577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8"/>
          <a:stretch/>
        </p:blipFill>
        <p:spPr>
          <a:xfrm>
            <a:off x="2858020" y="2220624"/>
            <a:ext cx="2770704" cy="1589537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C:\Users\Алекс\Desktop\IMG-20210218-WA0028.jpg" id="7" name="Picture 2"/>
          <p:cNvPicPr>
            <a:picLocks noChangeArrowheads="1" noChangeAspect="1"/>
          </p:cNvPicPr>
          <p:nvPr/>
        </p:nvPicPr>
        <p:blipFill rotWithShape="1"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064504" y="3068960"/>
            <a:ext cx="2860277" cy="1512168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cstate="email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424" y="4382820"/>
            <a:ext cx="2864568" cy="2148426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cstate="email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9856" y="4493155"/>
            <a:ext cx="2592288" cy="1944216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8341886"/>
      </p:ext>
    </p:extLst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8" r="-18"/>
          <a:stretch/>
        </p:blipFill>
        <p:spPr>
          <a:xfrm>
            <a:off x="5508104" y="260648"/>
            <a:ext cx="3350445" cy="225174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5" name="Google Shape;296;p34"/>
          <p:cNvPicPr preferRelativeResize="0"/>
          <p:nvPr/>
        </p:nvPicPr>
        <p:blipFill rotWithShape="1">
          <a:blip cstate="email"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"/>
          <a:stretch/>
        </p:blipFill>
        <p:spPr>
          <a:xfrm>
            <a:off x="1259632" y="404664"/>
            <a:ext cx="2377296" cy="2239551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321" y="1505284"/>
            <a:ext cx="1967783" cy="262371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" r="-55"/>
          <a:stretch/>
        </p:blipFill>
        <p:spPr>
          <a:xfrm>
            <a:off x="683568" y="2990062"/>
            <a:ext cx="2467659" cy="237626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cstate="email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2780928"/>
            <a:ext cx="2823867" cy="2093742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cstate="email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6" r="-22"/>
          <a:stretch/>
        </p:blipFill>
        <p:spPr>
          <a:xfrm>
            <a:off x="3636928" y="4410945"/>
            <a:ext cx="2887308" cy="2259633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6135573"/>
      </p:ext>
    </p:extLst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2606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indent="450215">
              <a:spcAft>
                <a:spcPts val="0"/>
              </a:spcAft>
            </a:pPr>
            <a:r>
              <a:rPr b="1" dirty="0" lang="ru-RU" sz="1600">
                <a:solidFill>
                  <a:srgbClr val="FF000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Городские мероприятия: </a:t>
            </a:r>
          </a:p>
          <a:p>
            <a:pPr algn="r" indent="-285750" marL="285750">
              <a:spcAft>
                <a:spcPts val="0"/>
              </a:spcAft>
              <a:buFont charset="2" panose="05000000000000000000" pitchFamily="2" typeface="Wingdings"/>
              <a:buChar char="Ø"/>
            </a:pPr>
            <a:r>
              <a:rPr dirty="0" lang="ru-RU" sz="16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туристический слёт «Планета дошколят»,</a:t>
            </a:r>
          </a:p>
          <a:p>
            <a:pPr algn="r" indent="-285750" marL="285750">
              <a:spcAft>
                <a:spcPts val="0"/>
              </a:spcAft>
              <a:buFont charset="2" panose="05000000000000000000" pitchFamily="2" typeface="Wingdings"/>
              <a:buChar char="Ø"/>
            </a:pPr>
            <a:r>
              <a:rPr dirty="0" lang="ru-RU" sz="16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спортивная игра «Молодая гвардия»,</a:t>
            </a:r>
          </a:p>
          <a:p>
            <a:pPr algn="r" indent="-285750" marL="285750">
              <a:spcAft>
                <a:spcPts val="0"/>
              </a:spcAft>
              <a:buFont charset="2" panose="05000000000000000000" pitchFamily="2" typeface="Wingdings"/>
              <a:buChar char="Ø"/>
            </a:pPr>
            <a:r>
              <a:rPr dirty="0" lang="ru-RU" sz="16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соревнования по спортивному ориентированию «Спортивные звездочки»,</a:t>
            </a:r>
          </a:p>
          <a:p>
            <a:pPr algn="r" indent="-285750" marL="285750">
              <a:spcAft>
                <a:spcPts val="0"/>
              </a:spcAft>
              <a:buFont charset="2" panose="05000000000000000000" pitchFamily="2" typeface="Wingdings"/>
              <a:buChar char="Ø"/>
            </a:pPr>
            <a:r>
              <a:rPr dirty="0" lang="ru-RU" sz="16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«Велопрогулка», </a:t>
            </a:r>
          </a:p>
          <a:p>
            <a:pPr algn="r" indent="-285750" marL="285750">
              <a:spcAft>
                <a:spcPts val="0"/>
              </a:spcAft>
              <a:buFont charset="2" panose="05000000000000000000" pitchFamily="2" typeface="Wingdings"/>
              <a:buChar char="Ø"/>
            </a:pPr>
            <a:r>
              <a:rPr dirty="0" lang="ru-RU" sz="16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«День ходьбы», </a:t>
            </a:r>
          </a:p>
          <a:p>
            <a:pPr algn="r" indent="-285750" marL="285750">
              <a:spcAft>
                <a:spcPts val="0"/>
              </a:spcAft>
              <a:buFont charset="2" panose="05000000000000000000" pitchFamily="2" typeface="Wingdings"/>
              <a:buChar char="Ø"/>
            </a:pPr>
            <a:r>
              <a:rPr dirty="0" lang="ru-RU" sz="16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«День снега», </a:t>
            </a:r>
          </a:p>
          <a:p>
            <a:pPr algn="r" indent="-285750" marL="285750">
              <a:spcAft>
                <a:spcPts val="0"/>
              </a:spcAft>
              <a:buFont charset="2" panose="05000000000000000000" pitchFamily="2" typeface="Wingdings"/>
              <a:buChar char="Ø"/>
            </a:pPr>
            <a:r>
              <a:rPr dirty="0" lang="ru-RU" sz="16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«Зарядка с чемпионом»</a:t>
            </a:r>
            <a:endParaRPr dirty="0" lang="ru-RU" sz="1600">
              <a:solidFill>
                <a:srgbClr val="002060"/>
              </a:solidFill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cstate="email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85"/>
          <a:stretch/>
        </p:blipFill>
        <p:spPr>
          <a:xfrm>
            <a:off x="323006" y="235446"/>
            <a:ext cx="1944738" cy="201692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9"/>
          <a:stretch/>
        </p:blipFill>
        <p:spPr>
          <a:xfrm>
            <a:off x="2578832" y="493512"/>
            <a:ext cx="1872208" cy="2287416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474" y="1867825"/>
            <a:ext cx="1677192" cy="2236256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cstate="email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743" y="4110940"/>
            <a:ext cx="1928613" cy="257148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cstate="email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243" y="4857646"/>
            <a:ext cx="3148106" cy="1822608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cstate="email"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6178" y="2997042"/>
            <a:ext cx="2407782" cy="2069266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email"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"/>
          <a:stretch/>
        </p:blipFill>
        <p:spPr>
          <a:xfrm>
            <a:off x="700244" y="2252366"/>
            <a:ext cx="2766619" cy="237626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http://xn-----7kcbqceuekjhm5bybel4a9g.xn--p1ai/wp-content/uploads/2016/09/20754002-Boy-holding-gold-trophy-Stock-Vector-trophy-cartoon-winner.jpg" id="10" name="Picture 16"/>
          <p:cNvPicPr>
            <a:picLocks noChangeArrowheads="1" noChangeAspect="1"/>
          </p:cNvPicPr>
          <p:nvPr/>
        </p:nvPicPr>
        <p:blipFill>
          <a:blip cstate="email"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5231376"/>
            <a:ext cx="1263906" cy="147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532402"/>
      </p:ext>
    </p:extLst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32656"/>
            <a:ext cx="3072341" cy="2304256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" r="-18"/>
          <a:stretch/>
        </p:blipFill>
        <p:spPr>
          <a:xfrm>
            <a:off x="4580307" y="252028"/>
            <a:ext cx="3528392" cy="238488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5" name="Google Shape;234;p28"/>
          <p:cNvPicPr preferRelativeResize="0"/>
          <p:nvPr/>
        </p:nvPicPr>
        <p:blipFill rotWithShape="1">
          <a:blip cstate="email"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9"/>
          <a:stretch/>
        </p:blipFill>
        <p:spPr>
          <a:xfrm>
            <a:off x="1507966" y="2420888"/>
            <a:ext cx="3312368" cy="201622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6" name="Google Shape;242;p29"/>
          <p:cNvPicPr preferRelativeResize="0"/>
          <p:nvPr/>
        </p:nvPicPr>
        <p:blipFill>
          <a:blip cstate="email"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4370470"/>
            <a:ext cx="3211848" cy="213978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7" name="Google Shape;255;p30"/>
          <p:cNvPicPr preferRelativeResize="0"/>
          <p:nvPr/>
        </p:nvPicPr>
        <p:blipFill rotWithShape="1">
          <a:blip cstate="email" r:embed="rId6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7"/>
          <a:stretch/>
        </p:blipFill>
        <p:spPr>
          <a:xfrm>
            <a:off x="316137" y="4661756"/>
            <a:ext cx="3312370" cy="1942172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cstate="email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2534605"/>
            <a:ext cx="3583085" cy="201622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5987635"/>
      </p:ext>
    </p:extLst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cstate="email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75"/>
          <a:stretch/>
        </p:blipFill>
        <p:spPr>
          <a:xfrm>
            <a:off x="924103" y="435077"/>
            <a:ext cx="3035829" cy="1916832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cstate="email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30"/>
          <a:stretch/>
        </p:blipFill>
        <p:spPr>
          <a:xfrm>
            <a:off x="5436096" y="188640"/>
            <a:ext cx="3419872" cy="2088232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cstate="email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2" r="-115"/>
          <a:stretch/>
        </p:blipFill>
        <p:spPr>
          <a:xfrm>
            <a:off x="2339752" y="1772816"/>
            <a:ext cx="2989676" cy="2045568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email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5"/>
          <a:stretch/>
        </p:blipFill>
        <p:spPr>
          <a:xfrm>
            <a:off x="323528" y="4221088"/>
            <a:ext cx="4668011" cy="2088232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cstate="email"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3343" y="2132856"/>
            <a:ext cx="2708920" cy="270892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cstate="email"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"/>
          <a:stretch/>
        </p:blipFill>
        <p:spPr>
          <a:xfrm>
            <a:off x="5352945" y="4833744"/>
            <a:ext cx="3059832" cy="1800201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0440728"/>
      </p:ext>
    </p:extLst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06377" y="35429"/>
            <a:ext cx="38829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pc="50" sz="3200">
                <a:ln w="0"/>
                <a:solidFill>
                  <a:srgbClr val="FF0000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charset="0" panose="03010101010201010101" pitchFamily="66" typeface="Monotype Corsiva"/>
              </a:rPr>
              <a:t>Фестиваль ГТО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7" r="36"/>
          <a:stretch/>
        </p:blipFill>
        <p:spPr>
          <a:xfrm>
            <a:off x="5508104" y="260648"/>
            <a:ext cx="3222992" cy="2517105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C:\Users\Алекс\Desktop\20210216_101218.jpg" id="5" name="Picture 4"/>
          <p:cNvPicPr>
            <a:picLocks noChangeArrowheads="1"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2199" y="675680"/>
            <a:ext cx="2999184" cy="168704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6" r="-40"/>
          <a:stretch/>
        </p:blipFill>
        <p:spPr>
          <a:xfrm>
            <a:off x="3275963" y="2650224"/>
            <a:ext cx="3256012" cy="1872208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C:\Users\Алекс\Desktop\20210216_100305.jpg" id="7" name="Picture 3"/>
          <p:cNvPicPr>
            <a:picLocks noChangeArrowheads="1" noChangeAspect="1"/>
          </p:cNvPicPr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103" y="4456993"/>
            <a:ext cx="3528392" cy="1918778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cstate="email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448" y="2251770"/>
            <a:ext cx="2615404" cy="1810322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cstate="email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5" r="-21"/>
          <a:stretch/>
        </p:blipFill>
        <p:spPr>
          <a:xfrm>
            <a:off x="6372200" y="3089946"/>
            <a:ext cx="2658098" cy="2254829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235466"/>
              </p:ext>
            </p:extLst>
          </p:nvPr>
        </p:nvGraphicFramePr>
        <p:xfrm>
          <a:off x="4213517" y="5577655"/>
          <a:ext cx="4317365" cy="1097280"/>
        </p:xfrm>
        <a:graphic>
          <a:graphicData uri="http://schemas.openxmlformats.org/drawingml/2006/table">
            <a:tbl>
              <a:tblPr bandRow="1" firstCol="1" firstRow="1">
                <a:tableStyleId>{5C22544A-7EE6-4342-B048-85BDC9FD1C3A}</a:tableStyleId>
              </a:tblPr>
              <a:tblGrid>
                <a:gridCol w="1319530">
                  <a:extLst>
                    <a:ext uri="{9D8B030D-6E8A-4147-A177-3AD203B41FA5}">
                      <a16:colId xmlns:a16="http://schemas.microsoft.com/office/drawing/2014/main" val="3975288223"/>
                    </a:ext>
                  </a:extLst>
                </a:gridCol>
                <a:gridCol w="1294765">
                  <a:extLst>
                    <a:ext uri="{9D8B030D-6E8A-4147-A177-3AD203B41FA5}">
                      <a16:colId xmlns:a16="http://schemas.microsoft.com/office/drawing/2014/main" val="1127164279"/>
                    </a:ext>
                  </a:extLst>
                </a:gridCol>
                <a:gridCol w="1703070">
                  <a:extLst>
                    <a:ext uri="{9D8B030D-6E8A-4147-A177-3AD203B41FA5}">
                      <a16:colId xmlns:a16="http://schemas.microsoft.com/office/drawing/2014/main" val="3415226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учебный год</a:t>
                      </a:r>
                      <a:endParaRPr lang="ru-RU" sz="11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приняли участие</a:t>
                      </a:r>
                      <a:endParaRPr lang="ru-RU" sz="11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lang="ru-RU" sz="1200">
                          <a:effectLst/>
                        </a:rPr>
                        <a:t>результат</a:t>
                      </a:r>
                      <a:endParaRPr dirty="0" lang="ru-RU" sz="11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extLst>
                  <a:ext uri="{0D108BD9-81ED-4DB2-BD59-A6C34878D82A}">
                    <a16:rowId xmlns:a16="http://schemas.microsoft.com/office/drawing/2014/main" val="3315095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2019-2020 уч.год</a:t>
                      </a:r>
                      <a:endParaRPr lang="ru-RU" sz="11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 детей</a:t>
                      </a:r>
                      <a:endParaRPr lang="ru-RU" sz="11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бронзовый значок</a:t>
                      </a:r>
                      <a:endParaRPr lang="ru-RU" sz="11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extLst>
                  <a:ext uri="{0D108BD9-81ED-4DB2-BD59-A6C34878D82A}">
                    <a16:rowId xmlns:a16="http://schemas.microsoft.com/office/drawing/2014/main" val="702004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2020-2021 уч.год</a:t>
                      </a:r>
                      <a:endParaRPr lang="ru-RU" sz="11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 детей</a:t>
                      </a:r>
                      <a:endParaRPr lang="ru-RU" sz="11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dirty="0" lang="ru-RU" sz="1200">
                          <a:effectLst/>
                        </a:rPr>
                        <a:t>7 серебряных значков</a:t>
                      </a:r>
                      <a:endParaRPr dirty="0" lang="ru-RU" sz="11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extLst>
                  <a:ext uri="{0D108BD9-81ED-4DB2-BD59-A6C34878D82A}">
                    <a16:rowId xmlns:a16="http://schemas.microsoft.com/office/drawing/2014/main" val="2903632082"/>
                  </a:ext>
                </a:extLst>
              </a:tr>
            </a:tbl>
          </a:graphicData>
        </a:graphic>
      </p:graphicFrame>
      <p:pic>
        <p:nvPicPr>
          <p:cNvPr descr="C:\Users\Алекс\Desktop\АНЯ учеба\gto-znachok.jpg" id="11" name="Picture 5"/>
          <p:cNvPicPr>
            <a:picLocks noChangeArrowheads="1" noChangeAspect="1"/>
          </p:cNvPicPr>
          <p:nvPr/>
        </p:nvPicPr>
        <p:blipFill>
          <a:blip cstate="email"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1383" y="4549829"/>
            <a:ext cx="2085806" cy="1027826"/>
          </a:xfrm>
          <a:prstGeom prst="rect">
            <a:avLst/>
          </a:prstGeom>
          <a:noFill/>
        </p:spPr>
      </p:pic>
      <p:pic>
        <p:nvPicPr>
          <p:cNvPr descr="C:\Users\Алекс\Desktop\АНЯ учеба\gtologo.jpg" id="12" name="Picture 2"/>
          <p:cNvPicPr>
            <a:picLocks noChangeArrowheads="1" noChangeAspect="1"/>
          </p:cNvPicPr>
          <p:nvPr/>
        </p:nvPicPr>
        <p:blipFill rotWithShape="1">
          <a:blip cstate="email"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013"/>
          <a:stretch/>
        </p:blipFill>
        <p:spPr bwMode="auto">
          <a:xfrm>
            <a:off x="4409786" y="817655"/>
            <a:ext cx="1019470" cy="9299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0407422"/>
      </p:ext>
    </p:extLst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980728"/>
            <a:ext cx="6192688" cy="290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и развитие условий 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реализации прав обучающихся 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 получение качественного образования в соответствии 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 ФГОС ДО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image.jimcdn.com/app/cms/image/transf/dimension=1210x10000:format=png/path/sc6f97697098b8c8d/image/i09dd8680be4f8049/version/1548066418/imag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4293096"/>
            <a:ext cx="3888432" cy="19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970423"/>
      </p:ext>
    </p:extLst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www.ukazka.ru/img/g/uk936179.jpg" id="1026" name="Picture 2"/>
          <p:cNvPicPr>
            <a:picLocks noChangeArrowheads="1"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761312"/>
            <a:ext cx="1902347" cy="266429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sdo-journal.ru/images/stories/photo/2019/program01.jpg" id="1028" name="Picture 4"/>
          <p:cNvPicPr>
            <a:picLocks noChangeArrowheads="1"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" r="-37"/>
          <a:stretch/>
        </p:blipFill>
        <p:spPr bwMode="auto">
          <a:xfrm>
            <a:off x="1619672" y="874534"/>
            <a:ext cx="1894365" cy="2736305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i.ytimg.com/vi/UL04l8dnYBs/maxresdefault.jpg" id="1034" name="Picture 10"/>
          <p:cNvPicPr>
            <a:picLocks noChangeArrowheads="1" noChangeAspect="1"/>
          </p:cNvPicPr>
          <p:nvPr/>
        </p:nvPicPr>
        <p:blipFill rotWithShape="1">
          <a:blip cstate="email"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397"/>
          <a:stretch/>
        </p:blipFill>
        <p:spPr bwMode="auto">
          <a:xfrm>
            <a:off x="971600" y="3789040"/>
            <a:ext cx="5342447" cy="263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image1.slideserve.com/2173398/slide7-l.jpg" id="1040" name="Picture 16"/>
          <p:cNvPicPr>
            <a:picLocks noChangeArrowheads="1" noChangeAspect="1"/>
          </p:cNvPicPr>
          <p:nvPr/>
        </p:nvPicPr>
        <p:blipFill rotWithShape="1">
          <a:blip cstate="email" r:embed="rId5">
            <a:clrChange>
              <a:clrFrom>
                <a:srgbClr val="EDEBDF"/>
              </a:clrFrom>
              <a:clrTo>
                <a:srgbClr val="EDEB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0" r="2298" t="13318"/>
          <a:stretch/>
        </p:blipFill>
        <p:spPr bwMode="auto">
          <a:xfrm>
            <a:off x="4283968" y="476672"/>
            <a:ext cx="4320480" cy="295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804742"/>
      </p:ext>
    </p:extLst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E053117-904D-4BC8-88F6-0F749D40A73F}"/>
              </a:ext>
            </a:extLst>
          </p:cNvPr>
          <p:cNvSpPr/>
          <p:nvPr/>
        </p:nvSpPr>
        <p:spPr>
          <a:xfrm>
            <a:off x="539552" y="26064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Администрацией детского сада и педагогическим коллективом ведется работа над совершенствованием РППС в соответствии с ФГОС ДО. </a:t>
            </a:r>
            <a:endParaRPr lang="ru-RU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A4BCA3-2960-45EB-ADA3-8446C13B353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5112568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C172AB-C250-4864-AAE1-C4C88759554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47" y="3208745"/>
            <a:ext cx="2809875" cy="1889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1AB785-25B3-4F50-9C46-B3ECA67975EC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8873" y="1567180"/>
            <a:ext cx="2695575" cy="19450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92D35E-CEAC-4ECE-B37E-05E3B8ECF946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2681" y="4707592"/>
            <a:ext cx="2809875" cy="1889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7220653-6F3D-4B5B-931E-81CE90B8E9CB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4355" y="4153625"/>
            <a:ext cx="2936686" cy="21727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B0AC08-3B98-4F12-84C8-E6DEE4E610B7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9892" y="2562878"/>
            <a:ext cx="1804670" cy="24079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234568"/>
      </p:ext>
    </p:extLst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6D2BE1C0-FF14-4D8C-B23E-65F7A2BCE0E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797" y="406141"/>
            <a:ext cx="3384376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536CA7D-41D0-4E95-B693-00A8A7FF40A8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32656"/>
            <a:ext cx="2304256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DD9AAB-A8EB-46CB-89E0-2FE929966D82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333" y="1582601"/>
            <a:ext cx="2659362" cy="21368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6E1C7E-0B3E-4AF4-8EEE-28FFFCE9BB1C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958" y="3573016"/>
            <a:ext cx="3384375" cy="23777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C:\Работа\Детский сад 83\Фото\ПРИЕМКА 2017\P1040786.JPG">
            <a:extLst>
              <a:ext uri="{FF2B5EF4-FFF2-40B4-BE49-F238E27FC236}">
                <a16:creationId xmlns:a16="http://schemas.microsoft.com/office/drawing/2014/main" id="{E75E4D5D-63EE-4837-BEA0-2B14A00C9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4498" y="3292578"/>
            <a:ext cx="2849148" cy="21368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C:\Работа\Детский сад 83\Фото\ПРИЕМКА 2017\КОЛЛЕКЦИИ\P1040715.JPG">
            <a:extLst>
              <a:ext uri="{FF2B5EF4-FFF2-40B4-BE49-F238E27FC236}">
                <a16:creationId xmlns:a16="http://schemas.microsoft.com/office/drawing/2014/main" id="{205B479E-6183-41C3-B4EE-880DC1604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0791" y="4353414"/>
            <a:ext cx="2869401" cy="21520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7334652"/>
      </p:ext>
    </p:extLst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764704"/>
            <a:ext cx="7056784" cy="347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условий по охране физического, психического здоровья детей, формирование у всех участников образовательного процесса ответственности за </a:t>
            </a:r>
            <a:r>
              <a:rPr lang="ru-RU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здоровьесбережение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; сохранение контингента детей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image.jimcdn.com/app/cms/image/transf/dimension=1210x10000:format=png/path/sc6f97697098b8c8d/image/i09dd8680be4f8049/version/1548066418/imag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4437112"/>
            <a:ext cx="3888432" cy="19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615125"/>
      </p:ext>
    </p:extLst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A57D6-0B9D-4A84-8A8A-EBFAF3A9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65534"/>
            <a:ext cx="8640961" cy="642938"/>
          </a:xfrm>
        </p:spPr>
        <p:txBody>
          <a:bodyPr/>
          <a:lstStyle/>
          <a:p>
            <a:pPr indent="-273050" marL="27305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defRPr/>
            </a:pPr>
            <a:r>
              <a:rPr dirty="0" lang="ru-RU" sz="2400">
                <a:solidFill>
                  <a:srgbClr val="073E87"/>
                </a:solidFill>
                <a:ea typeface="+mn-ea"/>
                <a:cs typeface="+mn-cs"/>
              </a:rPr>
              <a:t/>
            </a:r>
            <a:br>
              <a:rPr dirty="0" lang="ru-RU" sz="2400">
                <a:solidFill>
                  <a:srgbClr val="073E87"/>
                </a:solidFill>
                <a:ea typeface="+mn-ea"/>
                <a:cs typeface="+mn-cs"/>
              </a:rPr>
            </a:br>
            <a:r>
              <a:rPr b="1" dirty="0" lang="ru-RU" smtClean="0" sz="2400">
                <a:solidFill>
                  <a:srgbClr val="073E87"/>
                </a:solidFill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Кабинеты педагога-психолога и кабинет учителя-логопеда</a:t>
            </a:r>
            <a:r>
              <a:rPr dirty="0" lang="ru-RU" sz="2400">
                <a:solidFill>
                  <a:srgbClr val="073E87"/>
                </a:solidFill>
                <a:ea typeface="+mn-ea"/>
                <a:cs typeface="+mn-cs"/>
              </a:rPr>
              <a:t/>
            </a:r>
            <a:br>
              <a:rPr dirty="0" lang="ru-RU" sz="2400">
                <a:solidFill>
                  <a:srgbClr val="073E87"/>
                </a:solidFill>
                <a:ea typeface="+mn-ea"/>
                <a:cs typeface="+mn-cs"/>
              </a:rPr>
            </a:br>
            <a:endParaRPr dirty="0"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90A5E706-D280-4619-834C-B47E05C35725}"/>
              </a:ext>
            </a:extLst>
          </p:cNvPr>
          <p:cNvPicPr>
            <a:picLocks noChangeAspect="1" noGrp="1"/>
          </p:cNvPicPr>
          <p:nvPr>
            <p:ph idx="13" sz="quarter"/>
          </p:nvPr>
        </p:nvPicPr>
        <p:blipFill rotWithShape="1">
          <a:blip cstate="email" r:embed="rId2"/>
          <a:srcRect r="225"/>
          <a:stretch/>
        </p:blipFill>
        <p:spPr>
          <a:xfrm rot="5400000">
            <a:off x="23361" y="892687"/>
            <a:ext cx="1860097" cy="1389832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321FB6E-77EE-4F2B-90E4-DFBA19CBA0A8}"/>
              </a:ext>
            </a:extLst>
          </p:cNvPr>
          <p:cNvPicPr>
            <a:picLocks noChangeAspect="1"/>
          </p:cNvPicPr>
          <p:nvPr/>
        </p:nvPicPr>
        <p:blipFill>
          <a:blip cstate="email" r:embed="rId3"/>
          <a:stretch>
            <a:fillRect/>
          </a:stretch>
        </p:blipFill>
        <p:spPr>
          <a:xfrm>
            <a:off x="2082448" y="650528"/>
            <a:ext cx="2669929" cy="1498908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5F26506-40AB-4770-B824-F3FA6A820763}"/>
              </a:ext>
            </a:extLst>
          </p:cNvPr>
          <p:cNvPicPr>
            <a:picLocks noChangeAspect="1"/>
          </p:cNvPicPr>
          <p:nvPr/>
        </p:nvPicPr>
        <p:blipFill>
          <a:blip cstate="email" r:embed="rId4"/>
          <a:stretch>
            <a:fillRect/>
          </a:stretch>
        </p:blipFill>
        <p:spPr>
          <a:xfrm>
            <a:off x="785667" y="2461977"/>
            <a:ext cx="1725318" cy="179585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E58C6C1-C09E-4C51-9713-62DE0F5E2DDE}"/>
              </a:ext>
            </a:extLst>
          </p:cNvPr>
          <p:cNvPicPr>
            <a:picLocks noChangeAspect="1"/>
          </p:cNvPicPr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671" y="4785881"/>
            <a:ext cx="3188361" cy="1789957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17" name="Объект 22">
            <a:extLst>
              <a:ext uri="{FF2B5EF4-FFF2-40B4-BE49-F238E27FC236}">
                <a16:creationId xmlns:a16="http://schemas.microsoft.com/office/drawing/2014/main" id="{42326484-01B7-4E91-9EBE-CE48C2B47F88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1" t="-83"/>
          <a:stretch/>
        </p:blipFill>
        <p:spPr>
          <a:xfrm>
            <a:off x="531302" y="4570368"/>
            <a:ext cx="2634450" cy="2015353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18" name="Объект 13">
            <a:extLst>
              <a:ext uri="{FF2B5EF4-FFF2-40B4-BE49-F238E27FC236}">
                <a16:creationId xmlns:a16="http://schemas.microsoft.com/office/drawing/2014/main" id="{894ACAD8-3A4B-41AB-845E-392001C01F99}"/>
              </a:ext>
            </a:extLst>
          </p:cNvPr>
          <p:cNvPicPr>
            <a:picLocks noChangeAspect="1"/>
          </p:cNvPicPr>
          <p:nvPr/>
        </p:nvPicPr>
        <p:blipFill>
          <a:blip cstate="email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67933" y="3187878"/>
            <a:ext cx="3060392" cy="171994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EBDC485-392F-4EAC-BBA5-F80E632818DE}"/>
              </a:ext>
            </a:extLst>
          </p:cNvPr>
          <p:cNvPicPr>
            <a:picLocks noChangeAspect="1"/>
          </p:cNvPicPr>
          <p:nvPr/>
        </p:nvPicPr>
        <p:blipFill>
          <a:blip cstate="email"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501" y="703893"/>
            <a:ext cx="2455913" cy="1843113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K:\Фотографии\2018\IMG_20190517_162240.jpg" id="26" name="Рисунок 25">
            <a:extLst>
              <a:ext uri="{FF2B5EF4-FFF2-40B4-BE49-F238E27FC236}">
                <a16:creationId xmlns:a16="http://schemas.microsoft.com/office/drawing/2014/main" id="{FE79071E-0AE7-45DD-A7A4-14447791A9C7}"/>
              </a:ext>
            </a:extLst>
          </p:cNvPr>
          <p:cNvPicPr/>
          <p:nvPr/>
        </p:nvPicPr>
        <p:blipFill>
          <a:blip cstate="email"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352015"/>
            <a:ext cx="2648261" cy="201577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Моя аттестация вышка\IMG_20191002_135813.jpg" id="2" name="Picture 2">
            <a:extLst>
              <a:ext uri="{FF2B5EF4-FFF2-40B4-BE49-F238E27FC236}">
                <a16:creationId xmlns:a16="http://schemas.microsoft.com/office/drawing/2014/main" id="{36395B78-0CF1-44B9-9B08-53B5AAC394D0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cstate="email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61"/>
          <a:stretch/>
        </p:blipFill>
        <p:spPr bwMode="auto">
          <a:xfrm>
            <a:off x="1354520" y="620688"/>
            <a:ext cx="3240360" cy="216666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7983F9-704C-44A3-9502-46CC324448E3}"/>
              </a:ext>
            </a:extLst>
          </p:cNvPr>
          <p:cNvPicPr>
            <a:picLocks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533" y="3341069"/>
            <a:ext cx="2427734" cy="3236979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1B2B1B-13CD-4CA9-B8E7-BC52B852EC2D}"/>
              </a:ext>
            </a:extLst>
          </p:cNvPr>
          <p:cNvPicPr>
            <a:picLocks noChangeAspect="1"/>
          </p:cNvPicPr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6202" y="325089"/>
            <a:ext cx="3312368" cy="2484276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61AB7C-4ED6-4D3A-AB28-665467DD0111}"/>
              </a:ext>
            </a:extLst>
          </p:cNvPr>
          <p:cNvPicPr>
            <a:picLocks noChangeAspect="1"/>
          </p:cNvPicPr>
          <p:nvPr/>
        </p:nvPicPr>
        <p:blipFill>
          <a:blip cstate="email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2996952"/>
            <a:ext cx="5291006" cy="1706776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588069-61F7-4802-BAA4-A1AF843C4AE0}"/>
              </a:ext>
            </a:extLst>
          </p:cNvPr>
          <p:cNvPicPr>
            <a:picLocks noChangeAspect="1"/>
          </p:cNvPicPr>
          <p:nvPr/>
        </p:nvPicPr>
        <p:blipFill>
          <a:blip cstate="email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5085184"/>
            <a:ext cx="2139702" cy="1604371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IMG_20220317_071552.jpg" id="8" name="Рисунок 7"/>
          <p:cNvPicPr>
            <a:picLocks noChangeAspect="1"/>
          </p:cNvPicPr>
          <p:nvPr/>
        </p:nvPicPr>
        <p:blipFill>
          <a:blip cstate="email"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003" y="4913332"/>
            <a:ext cx="2256398" cy="1692298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5917192"/>
      </p:ext>
    </p:extLst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59617"/>
            <a:ext cx="7560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indent="-342900" lvl="0" marL="342900">
              <a:spcAft>
                <a:spcPts val="0"/>
              </a:spcAft>
              <a:buFont charset="2" panose="05000000000000000000" pitchFamily="2" typeface="Wingdings"/>
              <a:buChar char=""/>
            </a:pPr>
            <a:r>
              <a:rPr dirty="0" err="1" lang="ru-RU" sz="14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Здоровьесберегающие</a:t>
            </a:r>
            <a:r>
              <a:rPr dirty="0" lang="ru-RU" sz="14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 технологии</a:t>
            </a:r>
            <a:endParaRPr dirty="0" lang="ru-RU" sz="1400">
              <a:solidFill>
                <a:srgbClr val="002060"/>
              </a:solidFill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ctr" indent="-342900" lvl="0" marL="342900">
              <a:spcAft>
                <a:spcPts val="0"/>
              </a:spcAft>
              <a:buFont charset="2" panose="05000000000000000000" pitchFamily="2" typeface="Wingdings"/>
              <a:buChar char=""/>
            </a:pPr>
            <a:r>
              <a:rPr dirty="0" lang="ru-RU" sz="14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Технологии исследовательской деятельности</a:t>
            </a:r>
            <a:endParaRPr dirty="0" lang="ru-RU" sz="1400">
              <a:solidFill>
                <a:srgbClr val="002060"/>
              </a:solidFill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ctr" indent="-342900" lvl="0" marL="342900">
              <a:spcAft>
                <a:spcPts val="0"/>
              </a:spcAft>
              <a:buFont charset="2" panose="05000000000000000000" pitchFamily="2" typeface="Wingdings"/>
              <a:buChar char=""/>
            </a:pPr>
            <a:r>
              <a:rPr dirty="0" lang="ru-RU" sz="14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ИКТ</a:t>
            </a:r>
            <a:endParaRPr dirty="0" lang="ru-RU" sz="1400">
              <a:solidFill>
                <a:srgbClr val="002060"/>
              </a:solidFill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ctr" indent="-342900" lvl="0" marL="342900">
              <a:spcAft>
                <a:spcPts val="0"/>
              </a:spcAft>
              <a:buFont charset="2" panose="05000000000000000000" pitchFamily="2" typeface="Wingdings"/>
              <a:buChar char=""/>
            </a:pPr>
            <a:r>
              <a:rPr dirty="0" lang="ru-RU" sz="14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Проектная деятельность</a:t>
            </a:r>
            <a:endParaRPr dirty="0" lang="ru-RU" sz="1400">
              <a:solidFill>
                <a:srgbClr val="002060"/>
              </a:solidFill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ctr" indent="-342900" lvl="0" marL="342900">
              <a:spcAft>
                <a:spcPts val="0"/>
              </a:spcAft>
              <a:buFont charset="2" panose="05000000000000000000" pitchFamily="2" typeface="Wingdings"/>
              <a:buChar char=""/>
            </a:pPr>
            <a:r>
              <a:rPr dirty="0" lang="ru-RU" sz="14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Мини-музей</a:t>
            </a:r>
            <a:endParaRPr dirty="0" lang="ru-RU" sz="1400">
              <a:solidFill>
                <a:srgbClr val="002060"/>
              </a:solidFill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ctr" indent="-342900" lvl="0" marL="342900">
              <a:spcAft>
                <a:spcPts val="0"/>
              </a:spcAft>
              <a:buFont charset="2" panose="05000000000000000000" pitchFamily="2" typeface="Wingdings"/>
              <a:buChar char=""/>
            </a:pPr>
            <a:r>
              <a:rPr dirty="0" err="1" lang="ru-RU" sz="14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Тико</a:t>
            </a:r>
            <a:r>
              <a:rPr dirty="0" lang="ru-RU" sz="14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-конструирование</a:t>
            </a:r>
            <a:endParaRPr dirty="0" lang="ru-RU" sz="1400">
              <a:solidFill>
                <a:srgbClr val="002060"/>
              </a:solidFill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ctr" indent="-342900" lvl="0" marL="342900">
              <a:spcAft>
                <a:spcPts val="0"/>
              </a:spcAft>
              <a:buFont charset="2" panose="05000000000000000000" pitchFamily="2" typeface="Wingdings"/>
              <a:buChar char=""/>
            </a:pPr>
            <a:r>
              <a:rPr dirty="0" lang="ru-RU" sz="14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Лего-конструирование</a:t>
            </a:r>
          </a:p>
          <a:p>
            <a:pPr algn="ctr" indent="-342900" lvl="0" marL="342900">
              <a:spcAft>
                <a:spcPts val="0"/>
              </a:spcAft>
              <a:buFont charset="2" panose="05000000000000000000" pitchFamily="2" typeface="Wingdings"/>
              <a:buChar char=""/>
            </a:pPr>
            <a:r>
              <a:rPr dirty="0" lang="ru-RU" sz="14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3Д-моделирование</a:t>
            </a:r>
            <a:endParaRPr dirty="0" lang="ru-RU" sz="1400">
              <a:solidFill>
                <a:srgbClr val="002060"/>
              </a:solidFill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ctr" indent="-342900" lvl="0" marL="342900">
              <a:spcAft>
                <a:spcPts val="0"/>
              </a:spcAft>
              <a:buFont charset="2" panose="05000000000000000000" pitchFamily="2" typeface="Wingdings"/>
              <a:buChar char=""/>
            </a:pPr>
            <a:r>
              <a:rPr dirty="0" lang="ru-RU" sz="14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Блоки </a:t>
            </a:r>
            <a:r>
              <a:rPr dirty="0" err="1" lang="ru-RU" sz="14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Дьенеша</a:t>
            </a:r>
            <a:endParaRPr dirty="0" lang="ru-RU" sz="1400">
              <a:solidFill>
                <a:srgbClr val="002060"/>
              </a:solidFill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ctr" indent="-342900" lvl="0" marL="342900">
              <a:spcAft>
                <a:spcPts val="0"/>
              </a:spcAft>
              <a:buFont charset="2" panose="05000000000000000000" pitchFamily="2" typeface="Wingdings"/>
              <a:buChar char=""/>
            </a:pPr>
            <a:r>
              <a:rPr dirty="0" lang="ru-RU" sz="14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Палочки </a:t>
            </a:r>
            <a:r>
              <a:rPr dirty="0" err="1" lang="ru-RU" sz="14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Киюзенера</a:t>
            </a:r>
            <a:endParaRPr dirty="0" lang="ru-RU" sz="1400">
              <a:solidFill>
                <a:srgbClr val="002060"/>
              </a:solidFill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ctr" indent="-342900" lvl="0" marL="342900">
              <a:spcAft>
                <a:spcPts val="0"/>
              </a:spcAft>
              <a:buFont charset="2" panose="05000000000000000000" pitchFamily="2" typeface="Wingdings"/>
              <a:buChar char=""/>
            </a:pPr>
            <a:r>
              <a:rPr dirty="0" lang="ru-RU" sz="14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Рисование песком</a:t>
            </a:r>
          </a:p>
          <a:p>
            <a:pPr algn="ctr" indent="-342900" lvl="0" marL="342900">
              <a:spcAft>
                <a:spcPts val="0"/>
              </a:spcAft>
              <a:buFont charset="2" panose="05000000000000000000" pitchFamily="2" typeface="Wingdings"/>
              <a:buChar char=""/>
            </a:pPr>
            <a:r>
              <a:rPr dirty="0" lang="ru-RU" sz="14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Пластилиновая живопись</a:t>
            </a:r>
          </a:p>
          <a:p>
            <a:pPr algn="ctr" indent="-342900" lvl="0" marL="342900">
              <a:spcAft>
                <a:spcPts val="0"/>
              </a:spcAft>
              <a:buFont charset="2" panose="05000000000000000000" pitchFamily="2" typeface="Wingdings"/>
              <a:buChar char=""/>
            </a:pPr>
            <a:r>
              <a:rPr dirty="0" err="1" lang="ru-RU" sz="14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Тестопластика</a:t>
            </a:r>
            <a:r>
              <a:rPr dirty="0" lang="ru-RU" sz="14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 </a:t>
            </a:r>
            <a:endParaRPr dirty="0" lang="ru-RU" sz="1400">
              <a:solidFill>
                <a:srgbClr val="002060"/>
              </a:solidFill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ctr" indent="-342900" lvl="0" marL="342900">
              <a:spcAft>
                <a:spcPts val="0"/>
              </a:spcAft>
              <a:buFont charset="2" panose="05000000000000000000" pitchFamily="2" typeface="Wingdings"/>
              <a:buChar char=""/>
            </a:pPr>
            <a:r>
              <a:rPr dirty="0" lang="ru-RU" sz="14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ТРИЗ-технология</a:t>
            </a:r>
            <a:endParaRPr dirty="0" lang="ru-RU" sz="1400">
              <a:solidFill>
                <a:srgbClr val="002060"/>
              </a:solidFill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ctr" indent="-342900" lvl="0" marL="342900">
              <a:spcAft>
                <a:spcPts val="0"/>
              </a:spcAft>
              <a:buFont charset="2" panose="05000000000000000000" pitchFamily="2" typeface="Wingdings"/>
              <a:buChar char=""/>
            </a:pPr>
            <a:r>
              <a:rPr dirty="0" lang="ru-RU" sz="14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Мнемотехника </a:t>
            </a:r>
            <a:endParaRPr dirty="0" lang="ru-RU" sz="1400">
              <a:solidFill>
                <a:srgbClr val="002060"/>
              </a:solidFill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ctr" indent="-342900" lvl="0" marL="342900">
              <a:spcAft>
                <a:spcPts val="0"/>
              </a:spcAft>
              <a:buFont charset="2" panose="05000000000000000000" pitchFamily="2" typeface="Wingdings"/>
              <a:buChar char=""/>
            </a:pPr>
            <a:r>
              <a:rPr dirty="0" lang="ru-RU" sz="14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3Д-рисование</a:t>
            </a:r>
            <a:endParaRPr dirty="0" lang="ru-RU" sz="1400">
              <a:solidFill>
                <a:srgbClr val="002060"/>
              </a:solidFill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ctr" indent="-342900" lvl="0" marL="342900">
              <a:spcAft>
                <a:spcPts val="0"/>
              </a:spcAft>
              <a:buFont charset="2" panose="05000000000000000000" pitchFamily="2" typeface="Wingdings"/>
              <a:buChar char=""/>
            </a:pPr>
            <a:r>
              <a:rPr dirty="0" lang="ru-RU" sz="14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Мини-музей</a:t>
            </a:r>
          </a:p>
          <a:p>
            <a:pPr algn="ctr" indent="-342900" lvl="0" marL="342900">
              <a:spcAft>
                <a:spcPts val="0"/>
              </a:spcAft>
              <a:buFont charset="2" panose="05000000000000000000" pitchFamily="2" typeface="Wingdings"/>
              <a:buChar char=""/>
            </a:pPr>
            <a:r>
              <a:rPr dirty="0" lang="ru-RU" sz="14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Мнемотехника </a:t>
            </a:r>
            <a:endParaRPr dirty="0" lang="ru-RU" sz="1400">
              <a:solidFill>
                <a:srgbClr val="002060"/>
              </a:solidFill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ctr" indent="-342900" lvl="0" marL="342900">
              <a:spcAft>
                <a:spcPts val="0"/>
              </a:spcAft>
              <a:buFont charset="2" panose="05000000000000000000" pitchFamily="2" typeface="Wingdings"/>
              <a:buChar char=""/>
            </a:pPr>
            <a:r>
              <a:rPr dirty="0" lang="ru-RU" sz="14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Элементарное программирование (</a:t>
            </a:r>
            <a:r>
              <a:rPr dirty="0" lang="en-US" sz="14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Be-Bot)</a:t>
            </a:r>
            <a:endParaRPr dirty="0" lang="ru-RU" sz="1400">
              <a:solidFill>
                <a:srgbClr val="002060"/>
              </a:solidFill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ctr" indent="-342900" lvl="0" marL="342900">
              <a:spcAft>
                <a:spcPts val="0"/>
              </a:spcAft>
              <a:buFont charset="2" panose="05000000000000000000" pitchFamily="2" typeface="Wingdings"/>
              <a:buChar char=""/>
            </a:pPr>
            <a:r>
              <a:rPr dirty="0" lang="ru-RU" sz="14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Мультипликация </a:t>
            </a:r>
            <a:endParaRPr dirty="0" lang="ru-RU" sz="1400">
              <a:solidFill>
                <a:srgbClr val="002060"/>
              </a:solidFill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ctr" indent="-342900" lvl="0" marL="342900">
              <a:spcAft>
                <a:spcPts val="0"/>
              </a:spcAft>
              <a:buFont charset="2" panose="05000000000000000000" pitchFamily="2" typeface="Wingdings"/>
              <a:buChar char=""/>
            </a:pPr>
            <a:r>
              <a:rPr dirty="0" lang="ru-RU" sz="14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Нетрадиционные техники рисования</a:t>
            </a:r>
            <a:endParaRPr dirty="0" lang="ru-RU" sz="1400">
              <a:solidFill>
                <a:srgbClr val="002060"/>
              </a:solidFill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ctr" indent="-342900" lvl="0" marL="342900">
              <a:spcAft>
                <a:spcPts val="0"/>
              </a:spcAft>
              <a:buFont charset="2" panose="05000000000000000000" pitchFamily="2" typeface="Wingdings"/>
              <a:buChar char=""/>
            </a:pPr>
            <a:r>
              <a:rPr dirty="0" lang="ru-RU" sz="14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Су-</a:t>
            </a:r>
            <a:r>
              <a:rPr dirty="0" err="1" lang="ru-RU" sz="14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джок</a:t>
            </a:r>
            <a:r>
              <a:rPr dirty="0" lang="ru-RU" sz="14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 терапия</a:t>
            </a:r>
            <a:endParaRPr dirty="0" lang="ru-RU" sz="1400">
              <a:solidFill>
                <a:srgbClr val="002060"/>
              </a:solidFill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ctr" indent="-342900" lvl="0" marL="342900">
              <a:spcAft>
                <a:spcPts val="0"/>
              </a:spcAft>
              <a:buFont charset="2" panose="05000000000000000000" pitchFamily="2" typeface="Wingdings"/>
              <a:buChar char=""/>
            </a:pPr>
            <a:r>
              <a:rPr dirty="0" lang="ru-RU" sz="14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Хэппенинг и сенсорные коробки</a:t>
            </a:r>
            <a:endParaRPr dirty="0" lang="ru-RU" sz="1400">
              <a:solidFill>
                <a:srgbClr val="002060"/>
              </a:solidFill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ctr" indent="-342900" lvl="0" marL="342900">
              <a:spcAft>
                <a:spcPts val="0"/>
              </a:spcAft>
              <a:buFont charset="2" panose="05000000000000000000" pitchFamily="2" typeface="Wingdings"/>
              <a:buChar char=""/>
            </a:pPr>
            <a:r>
              <a:rPr dirty="0" err="1" lang="ru-RU" sz="14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Куклотерапия</a:t>
            </a:r>
            <a:r>
              <a:rPr dirty="0" lang="ru-RU" sz="14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 </a:t>
            </a:r>
            <a:endParaRPr dirty="0" lang="ru-RU" sz="1400">
              <a:solidFill>
                <a:srgbClr val="002060"/>
              </a:solidFill>
              <a:effectLst/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103" y="4943741"/>
            <a:ext cx="2299503" cy="162220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IMG_3593.JPG" id="7" name="Содержимое 5"/>
          <p:cNvPicPr>
            <a:picLocks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7"/>
          <a:stretch>
            <a:fillRect/>
          </a:stretch>
        </p:blipFill>
        <p:spPr>
          <a:xfrm>
            <a:off x="2044696" y="5300370"/>
            <a:ext cx="2180778" cy="1265575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3910ADC-F21B-4AD3-AE16-29B01D7CC1E5}"/>
              </a:ext>
            </a:extLst>
          </p:cNvPr>
          <p:cNvPicPr>
            <a:picLocks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81" y="3656286"/>
            <a:ext cx="1707654" cy="2276872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9A00F76-1605-441C-B297-62CBA8E6F8A9}"/>
              </a:ext>
            </a:extLst>
          </p:cNvPr>
          <p:cNvPicPr>
            <a:picLocks noChangeAspect="1"/>
          </p:cNvPicPr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378" y="266651"/>
            <a:ext cx="1438975" cy="2558178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EB1BA43-9962-4F34-92A5-E694AF94DED7}"/>
              </a:ext>
            </a:extLst>
          </p:cNvPr>
          <p:cNvPicPr>
            <a:picLocks noChangeAspect="1"/>
          </p:cNvPicPr>
          <p:nvPr/>
        </p:nvPicPr>
        <p:blipFill>
          <a:blip cstate="email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474170"/>
            <a:ext cx="1710139" cy="2276872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3C4E7AB-7E94-4DF0-AB5D-9B3148967F09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3"/>
          <a:stretch/>
        </p:blipFill>
        <p:spPr>
          <a:xfrm>
            <a:off x="6739131" y="684233"/>
            <a:ext cx="1762475" cy="1807176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D7D43E1-AA51-4FED-AE06-18DA2F1E62DF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"/>
          <a:stretch/>
        </p:blipFill>
        <p:spPr>
          <a:xfrm>
            <a:off x="6788405" y="2845185"/>
            <a:ext cx="1903133" cy="1622203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4470381"/>
      </p:ext>
    </p:extLst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82DB73-161B-4F6C-A19B-05A563A747DD}"/>
              </a:ext>
            </a:extLst>
          </p:cNvPr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035" y="368932"/>
            <a:ext cx="2670048" cy="1999488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EFCDAD-0D28-419F-B3F3-3BF19061A952}"/>
              </a:ext>
            </a:extLst>
          </p:cNvPr>
          <p:cNvPicPr>
            <a:picLocks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4950" y="415835"/>
            <a:ext cx="2603445" cy="195258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5BA30A-5618-46DC-9E5C-799B153AC522}"/>
              </a:ext>
            </a:extLst>
          </p:cNvPr>
          <p:cNvPicPr>
            <a:picLocks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721472"/>
            <a:ext cx="2662504" cy="1999488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4B9AE4-2F0F-4D54-99BF-297CECD9C959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4" r="-73"/>
          <a:stretch/>
        </p:blipFill>
        <p:spPr>
          <a:xfrm>
            <a:off x="1331640" y="4489581"/>
            <a:ext cx="2822808" cy="1999489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9CC104-4A6F-41F5-A62D-6B6366D893E1}"/>
              </a:ext>
            </a:extLst>
          </p:cNvPr>
          <p:cNvPicPr>
            <a:picLocks noChangeAspect="1"/>
          </p:cNvPicPr>
          <p:nvPr/>
        </p:nvPicPr>
        <p:blipFill>
          <a:blip cstate="email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368932"/>
            <a:ext cx="1446033" cy="2576319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435294C-273C-4563-BA75-CC9F63910F47}"/>
              </a:ext>
            </a:extLst>
          </p:cNvPr>
          <p:cNvPicPr>
            <a:picLocks noChangeAspect="1"/>
          </p:cNvPicPr>
          <p:nvPr/>
        </p:nvPicPr>
        <p:blipFill>
          <a:blip cstate="email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2325" y="3429000"/>
            <a:ext cx="1689957" cy="300617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B3BEDAF-C8AB-4BF0-A560-1E8174ADD454}"/>
              </a:ext>
            </a:extLst>
          </p:cNvPr>
          <p:cNvPicPr>
            <a:picLocks noChangeAspect="1"/>
          </p:cNvPicPr>
          <p:nvPr/>
        </p:nvPicPr>
        <p:blipFill>
          <a:blip cstate="email"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149" y="2610275"/>
            <a:ext cx="2674096" cy="1999489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684DF49-4A4B-435B-B321-69B854B23FA7}"/>
              </a:ext>
            </a:extLst>
          </p:cNvPr>
          <p:cNvPicPr>
            <a:picLocks noChangeAspect="1"/>
          </p:cNvPicPr>
          <p:nvPr/>
        </p:nvPicPr>
        <p:blipFill>
          <a:blip cstate="email"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528" y="4458141"/>
            <a:ext cx="1689958" cy="225494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7778179"/>
      </p:ext>
    </p:extLst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" y="30576"/>
            <a:ext cx="9007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Воспитанники детского сада являются постоянными участниками и призерами конкурсов и фестивалей различного уровня:</a:t>
            </a:r>
            <a:endParaRPr lang="ru-RU" sz="2400" b="1" dirty="0">
              <a:solidFill>
                <a:srgbClr val="C0000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965958"/>
            <a:ext cx="2839117" cy="1604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3" descr="0DAF2EBB-FDB7-4A27-A27F-192C46997DEC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728" y="917306"/>
            <a:ext cx="2485317" cy="18633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90709" y="2836434"/>
            <a:ext cx="805297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80340" algn="l"/>
              </a:tabLst>
            </a:pPr>
            <a:r>
              <a:rPr lang="ru-RU" sz="1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Городской </a:t>
            </a:r>
            <a:r>
              <a:rPr lang="ru-RU" sz="1400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уровнь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юных чтецов «Звездочки поэзии», «Зимняя мастерская», фестиваль детского творчества «Каменская радуга», «Радуга талантов», хореографический фестиваль «Солнечные зайчики», конкурс «Свет рождественской звезды», конкурс рисунков «Пушистая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Пушкинка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семейный конкурс декоративно - прикладного творчества «Малахитовые сказы», конкурс детского рисунка «Милый сердцу Синарский район», конкурс рисунков «Мне рассказала книга о войне», «Мечтай! Дерзай! Твори!», конкурс «Парад литературных героев», спортивные игры «Молодая гвардия», «В поисках военной тайны», конкурс «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Легознайки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городской конкурс юных инженеров «ТИМ», городской ЛЕГО−фестиваль, турнир «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Робоквест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2.0», городские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роботехнические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соревнования в рамках городского фестиваля «Шаг в будущее», конкурс «За безопасность на дорогах сквозь века», «Неопалимая купина», конкурс дизайна одежды пешехода с использованием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световозвращающих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элементов «Ярче звезд» и др.;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80340" algn="l"/>
              </a:tabLst>
            </a:pPr>
            <a:r>
              <a:rPr lang="ru-RU" sz="1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областного уровня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конкурс творческих работ «Дорога без опасности!», конкурс детского рисунка «Полиция глазами детей», конкурс детского творчества от федеральной сети «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Маркет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-игрушка», конкурс «Профессии в науке» и др.</a:t>
            </a:r>
            <a:endParaRPr lang="ru-RU" sz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80340" algn="l"/>
              </a:tabLst>
            </a:pPr>
            <a:r>
              <a:rPr lang="ru-RU" sz="1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федерального уровня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«ТИКО-изобретатель», конкурс рисунков «Безопасная дорога детям», конкурсе декоративно–прикладного творчества «Лучшая кормушка для птиц», выставка детского рисунка «Город мастеров» в рамках всероссийского форума «Будущее начинается сегодня», «Первые шаги в науку» и др.</a:t>
            </a:r>
            <a:endParaRPr lang="ru-RU" sz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80340" algn="l"/>
              </a:tabLst>
            </a:pP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808955"/>
            <a:ext cx="2968894" cy="16700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619707"/>
      </p:ext>
    </p:extLst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3D3CDD3-ECDB-4069-A629-A0DB9675D8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1560" y="404664"/>
          <a:ext cx="8119814" cy="37151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217040242"/>
                    </a:ext>
                  </a:extLst>
                </a:gridCol>
                <a:gridCol w="846071">
                  <a:extLst>
                    <a:ext uri="{9D8B030D-6E8A-4147-A177-3AD203B41FA5}">
                      <a16:colId xmlns:a16="http://schemas.microsoft.com/office/drawing/2014/main" val="2914766067"/>
                    </a:ext>
                  </a:extLst>
                </a:gridCol>
                <a:gridCol w="788183">
                  <a:extLst>
                    <a:ext uri="{9D8B030D-6E8A-4147-A177-3AD203B41FA5}">
                      <a16:colId xmlns:a16="http://schemas.microsoft.com/office/drawing/2014/main" val="1346071699"/>
                    </a:ext>
                  </a:extLst>
                </a:gridCol>
                <a:gridCol w="788183">
                  <a:extLst>
                    <a:ext uri="{9D8B030D-6E8A-4147-A177-3AD203B41FA5}">
                      <a16:colId xmlns:a16="http://schemas.microsoft.com/office/drawing/2014/main" val="3539091506"/>
                    </a:ext>
                  </a:extLst>
                </a:gridCol>
                <a:gridCol w="878261">
                  <a:extLst>
                    <a:ext uri="{9D8B030D-6E8A-4147-A177-3AD203B41FA5}">
                      <a16:colId xmlns:a16="http://schemas.microsoft.com/office/drawing/2014/main" val="3751302423"/>
                    </a:ext>
                  </a:extLst>
                </a:gridCol>
                <a:gridCol w="878261">
                  <a:extLst>
                    <a:ext uri="{9D8B030D-6E8A-4147-A177-3AD203B41FA5}">
                      <a16:colId xmlns:a16="http://schemas.microsoft.com/office/drawing/2014/main" val="1294373190"/>
                    </a:ext>
                  </a:extLst>
                </a:gridCol>
                <a:gridCol w="892260">
                  <a:extLst>
                    <a:ext uri="{9D8B030D-6E8A-4147-A177-3AD203B41FA5}">
                      <a16:colId xmlns:a16="http://schemas.microsoft.com/office/drawing/2014/main" val="760341387"/>
                    </a:ext>
                  </a:extLst>
                </a:gridCol>
                <a:gridCol w="892260">
                  <a:extLst>
                    <a:ext uri="{9D8B030D-6E8A-4147-A177-3AD203B41FA5}">
                      <a16:colId xmlns:a16="http://schemas.microsoft.com/office/drawing/2014/main" val="3168849258"/>
                    </a:ext>
                  </a:extLst>
                </a:gridCol>
                <a:gridCol w="788183">
                  <a:extLst>
                    <a:ext uri="{9D8B030D-6E8A-4147-A177-3AD203B41FA5}">
                      <a16:colId xmlns:a16="http://schemas.microsoft.com/office/drawing/2014/main" val="3672564751"/>
                    </a:ext>
                  </a:extLst>
                </a:gridCol>
              </a:tblGrid>
              <a:tr h="69730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направленность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Конкурсы международного уровня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Конкурсы всероссийского уровня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Конкурсы регионального уровня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Конкурсы, соревнования городского уровня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454145"/>
                  </a:ext>
                </a:extLst>
              </a:tr>
              <a:tr h="701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призовых мест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призовых мест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призовых мест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призовых мест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extLst>
                  <a:ext uri="{0D108BD9-81ED-4DB2-BD59-A6C34878D82A}">
                    <a16:rowId xmlns:a16="http://schemas.microsoft.com/office/drawing/2014/main" val="3085701003"/>
                  </a:ext>
                </a:extLst>
              </a:tr>
              <a:tr h="3505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Художественная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extLst>
                  <a:ext uri="{0D108BD9-81ED-4DB2-BD59-A6C34878D82A}">
                    <a16:rowId xmlns:a16="http://schemas.microsoft.com/office/drawing/2014/main" val="3626119284"/>
                  </a:ext>
                </a:extLst>
              </a:tr>
              <a:tr h="525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Туристко-краеведческое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extLst>
                  <a:ext uri="{0D108BD9-81ED-4DB2-BD59-A6C34878D82A}">
                    <a16:rowId xmlns:a16="http://schemas.microsoft.com/office/drawing/2014/main" val="969618025"/>
                  </a:ext>
                </a:extLst>
              </a:tr>
              <a:tr h="3505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Физкультурно-спортивное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extLst>
                  <a:ext uri="{0D108BD9-81ED-4DB2-BD59-A6C34878D82A}">
                    <a16:rowId xmlns:a16="http://schemas.microsoft.com/office/drawing/2014/main" val="1769785461"/>
                  </a:ext>
                </a:extLst>
              </a:tr>
              <a:tr h="175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extLst>
                  <a:ext uri="{0D108BD9-81ED-4DB2-BD59-A6C34878D82A}">
                    <a16:rowId xmlns:a16="http://schemas.microsoft.com/office/drawing/2014/main" val="2684250412"/>
                  </a:ext>
                </a:extLst>
              </a:tr>
              <a:tr h="525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Социально-педагогическое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extLst>
                  <a:ext uri="{0D108BD9-81ED-4DB2-BD59-A6C34878D82A}">
                    <a16:rowId xmlns:a16="http://schemas.microsoft.com/office/drawing/2014/main" val="4180144470"/>
                  </a:ext>
                </a:extLst>
              </a:tr>
              <a:tr h="3505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Естественно-научное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3" marR="65733" marT="0" marB="0"/>
                </a:tc>
                <a:extLst>
                  <a:ext uri="{0D108BD9-81ED-4DB2-BD59-A6C34878D82A}">
                    <a16:rowId xmlns:a16="http://schemas.microsoft.com/office/drawing/2014/main" val="2920703029"/>
                  </a:ext>
                </a:extLst>
              </a:tr>
            </a:tbl>
          </a:graphicData>
        </a:graphic>
      </p:graphicFrame>
      <p:pic>
        <p:nvPicPr>
          <p:cNvPr id="10" name="Picture 2" descr="https://image.jimcdn.com/app/cms/image/transf/dimension=1210x10000:format=png/path/sc6f97697098b8c8d/image/i09dd8680be4f8049/version/1548066418/image.png">
            <a:extLst>
              <a:ext uri="{FF2B5EF4-FFF2-40B4-BE49-F238E27FC236}">
                <a16:creationId xmlns:a16="http://schemas.microsoft.com/office/drawing/2014/main" id="{25406833-388C-44D8-B5CD-BE7753B3E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4119809"/>
            <a:ext cx="5040560" cy="249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435010"/>
      </p:ext>
    </p:extLst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cstate="email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870" y="454251"/>
            <a:ext cx="2976330" cy="2232248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C:\Работа\Детский сад 83\2018-2019 гг\КОНКУРСЫ\ПРОВЕДЕННЫЕ\Легознайка\фото\20181110_114310.jpg" id="5" name="Picture 4"/>
          <p:cNvPicPr>
            <a:picLocks noChangeArrowheads="1" noChangeAspect="1"/>
          </p:cNvPicPr>
          <p:nvPr/>
        </p:nvPicPr>
        <p:blipFill rotWithShape="1"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7"/>
          <a:stretch/>
        </p:blipFill>
        <p:spPr bwMode="auto">
          <a:xfrm>
            <a:off x="6158412" y="188640"/>
            <a:ext cx="2664296" cy="223970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C:\Работа\КОНКУРСЫ\ТИКО на колесах\фото\IMG_20181015_164332.jpg" id="6" name="Picture 2"/>
          <p:cNvPicPr>
            <a:picLocks noChangeArrowheads="1" noChangeAspect="1"/>
          </p:cNvPicPr>
          <p:nvPr/>
        </p:nvPicPr>
        <p:blipFill rotWithShape="1"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8"/>
          <a:stretch/>
        </p:blipFill>
        <p:spPr bwMode="auto">
          <a:xfrm>
            <a:off x="3995936" y="1484784"/>
            <a:ext cx="1938288" cy="2167548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7" name="Google Shape;433;p48"/>
          <p:cNvPicPr preferRelativeResize="0"/>
          <p:nvPr/>
        </p:nvPicPr>
        <p:blipFill>
          <a:blip cstate="email" r:embed="rId6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9275" y="2916610"/>
            <a:ext cx="2507406" cy="1650431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8" name="Google Shape;431;p48"/>
          <p:cNvPicPr preferRelativeResize="0"/>
          <p:nvPr/>
        </p:nvPicPr>
        <p:blipFill rotWithShape="1">
          <a:blip cstate="email" r:embed="rId7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7" r="-72"/>
          <a:stretch/>
        </p:blipFill>
        <p:spPr>
          <a:xfrm>
            <a:off x="6300192" y="2733018"/>
            <a:ext cx="2281625" cy="1838627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9" name="Google Shape;449;p50"/>
          <p:cNvPicPr preferRelativeResize="0"/>
          <p:nvPr/>
        </p:nvPicPr>
        <p:blipFill rotWithShape="1">
          <a:blip cstate="email" r:embed="rId8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6"/>
          <a:stretch/>
        </p:blipFill>
        <p:spPr>
          <a:xfrm>
            <a:off x="3761379" y="4077072"/>
            <a:ext cx="1548769" cy="1993109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D:\Мои документы\Мои рисунки\фото0407\DSC00805.JPG" id="11" name="Picture 2"/>
          <p:cNvPicPr>
            <a:picLocks noChangeArrowheads="1" noChangeAspect="1"/>
          </p:cNvPicPr>
          <p:nvPr/>
        </p:nvPicPr>
        <p:blipFill>
          <a:blip cstate="email"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4811216"/>
            <a:ext cx="2399950" cy="180020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C:\Работа\Детский сад 83\2018-2019 гг\КОНКУРСЫ\ПРОВЕДЕННЫЕ\КВЕСТ игра Зеленый огонек\фото\DSC_0054.JPG" id="12" name="Picture 7"/>
          <p:cNvPicPr>
            <a:picLocks noChangeArrowheads="1" noChangeAspect="1"/>
          </p:cNvPicPr>
          <p:nvPr/>
        </p:nvPicPr>
        <p:blipFill rotWithShape="1">
          <a:blip cstate="email"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6" r="-110"/>
          <a:stretch/>
        </p:blipFill>
        <p:spPr bwMode="auto">
          <a:xfrm>
            <a:off x="5555961" y="4876319"/>
            <a:ext cx="3313295" cy="1726918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http://sadik31.ru/wp-content/uploads/2017/01/%D0%A8%D0%B0%D0%B1%D0%BB%D0%BE%D0%BD_%D0%B2%D0%BE%D1%81%D0%BF%D0%B8%D1%82%D0%B0%D1%82%D0%B5%D0%BB%D0%B8_%D0%9A%D1%80%D1%83%D0%B6%D0%BA%D0%BE%D0%B2%D0%B0%D1%8F-%D1%80%D0%B0%D0%B1%D0%BE%D1%82%D0%B0.png" id="13" name="Picture 2"/>
          <p:cNvPicPr>
            <a:picLocks noChangeArrowheads="1" noChangeAspect="1"/>
          </p:cNvPicPr>
          <p:nvPr/>
        </p:nvPicPr>
        <p:blipFill>
          <a:blip cstate="email"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9914" y="170750"/>
            <a:ext cx="1890766" cy="113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205708"/>
      </p:ext>
    </p:extLst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94" y="452051"/>
            <a:ext cx="2913554" cy="216024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82" y="4281308"/>
            <a:ext cx="1705820" cy="2274427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C:\Users\User\Desktop\IMG-20210128-WA0014.jpg" id="6" name="Рисунок 5"/>
          <p:cNvPicPr/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0195" y="196589"/>
            <a:ext cx="2799849" cy="216024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20210131_115045(0).jpg" id="8" name="Рисунок 7"/>
          <p:cNvPicPr>
            <a:picLocks noChangeAspect="1"/>
          </p:cNvPicPr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 r="147"/>
          <a:stretch>
            <a:fillRect/>
          </a:stretch>
        </p:blipFill>
        <p:spPr>
          <a:xfrm>
            <a:off x="4355976" y="2171676"/>
            <a:ext cx="2615586" cy="2154761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C:\Работа\Детский сад 83\2019-2020гг\Конкурсы\Дети\Конкурс чтецов\IMG_20191009_112208.jpg" id="9" name="Picture 6"/>
          <p:cNvPicPr>
            <a:picLocks noChangeArrowheads="1" noChangeAspect="1"/>
          </p:cNvPicPr>
          <p:nvPr/>
        </p:nvPicPr>
        <p:blipFill rotWithShape="1">
          <a:blip cstate="email"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80" r="-18"/>
          <a:stretch/>
        </p:blipFill>
        <p:spPr bwMode="auto">
          <a:xfrm>
            <a:off x="1603066" y="2441983"/>
            <a:ext cx="2226656" cy="1870346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IMG_1103.JPG" id="10" name="Рисунок 9"/>
          <p:cNvPicPr>
            <a:picLocks noChangeAspect="1"/>
          </p:cNvPicPr>
          <p:nvPr/>
        </p:nvPicPr>
        <p:blipFill>
          <a:blip cstate="email"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6" r="166"/>
          <a:stretch>
            <a:fillRect/>
          </a:stretch>
        </p:blipFill>
        <p:spPr>
          <a:xfrm>
            <a:off x="6740991" y="366897"/>
            <a:ext cx="2146641" cy="2075086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IMG_3856.JPG" id="11" name="Рисунок 10"/>
          <p:cNvPicPr>
            <a:picLocks noChangeAspect="1"/>
          </p:cNvPicPr>
          <p:nvPr/>
        </p:nvPicPr>
        <p:blipFill>
          <a:blip cstate="email"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2" r="6"/>
          <a:stretch>
            <a:fillRect/>
          </a:stretch>
        </p:blipFill>
        <p:spPr>
          <a:xfrm>
            <a:off x="3203848" y="4602223"/>
            <a:ext cx="1706406" cy="1968439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/>
          <p:nvPr/>
        </p:nvPicPr>
        <p:blipFill>
          <a:blip cstate="email"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9854" y="3353435"/>
            <a:ext cx="2409825" cy="317119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https://im0-tub-ru.yandex.net/i?id=90532a8a0d61df9c0e534df24806206a-l&amp;n=13" id="13" name="Picture 6"/>
          <p:cNvPicPr>
            <a:picLocks noChangeArrowheads="1" noChangeAspect="1"/>
          </p:cNvPicPr>
          <p:nvPr/>
        </p:nvPicPr>
        <p:blipFill>
          <a:blip cstate="email"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6612" y="5157192"/>
            <a:ext cx="1690490" cy="126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sch127.ucoz.ru/medali.jpg" id="14" name="Picture 4"/>
          <p:cNvPicPr>
            <a:picLocks noChangeArrowheads="1" noChangeAspect="1"/>
          </p:cNvPicPr>
          <p:nvPr/>
        </p:nvPicPr>
        <p:blipFill>
          <a:blip cstate="email"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2590" y="4896151"/>
            <a:ext cx="1422357" cy="122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550705"/>
      </p:ext>
    </p:extLst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07704" y="260648"/>
            <a:ext cx="606127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b="1" dirty="0" lang="ru-RU" sz="3200">
                <a:solidFill>
                  <a:srgbClr val="FF0000"/>
                </a:solidFill>
                <a:latin charset="0" panose="03010101010201010101" pitchFamily="66" typeface="Monotype Corsiva"/>
              </a:rPr>
              <a:t>Формирование безопасного поведения </a:t>
            </a:r>
          </a:p>
          <a:p>
            <a:pPr algn="ctr"/>
            <a:r>
              <a:rPr b="1" dirty="0" lang="ru-RU" sz="3200">
                <a:solidFill>
                  <a:srgbClr val="FF0000"/>
                </a:solidFill>
                <a:latin charset="0" panose="03010101010201010101" pitchFamily="66" typeface="Monotype Corsiva"/>
              </a:rPr>
              <a:t>на дорогах города</a:t>
            </a:r>
            <a:endParaRPr dirty="0" lang="ru-RU" sz="3200">
              <a:solidFill>
                <a:srgbClr val="FF0000"/>
              </a:solidFill>
              <a:latin charset="0" panose="03010101010201010101" pitchFamily="66" typeface="Monotype Corsiv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A40A1A-FEA1-498D-9BBF-D8C5015BED02}"/>
              </a:ext>
            </a:extLst>
          </p:cNvPr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023" y="3900632"/>
            <a:ext cx="1875249" cy="2500331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CBC44A-9C0D-49DB-AC3C-8031FDEE39E9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5"/>
          <a:stretch/>
        </p:blipFill>
        <p:spPr>
          <a:xfrm>
            <a:off x="5237704" y="1484784"/>
            <a:ext cx="3558621" cy="1944216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FB3C9A-E554-4DD9-BD5E-0B6F85C0DBC3}"/>
              </a:ext>
            </a:extLst>
          </p:cNvPr>
          <p:cNvPicPr>
            <a:picLocks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28" y="4050021"/>
            <a:ext cx="3013255" cy="2201552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A976954-9430-476E-8AE0-4A2DC83F525E}"/>
              </a:ext>
            </a:extLst>
          </p:cNvPr>
          <p:cNvPicPr>
            <a:picLocks noChangeAspect="1"/>
          </p:cNvPicPr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3379123"/>
            <a:ext cx="2040155" cy="2721262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75E167C-C0F8-4A35-BD1C-35685FB34497}"/>
              </a:ext>
            </a:extLst>
          </p:cNvPr>
          <p:cNvPicPr>
            <a:picLocks noChangeAspect="1"/>
          </p:cNvPicPr>
          <p:nvPr/>
        </p:nvPicPr>
        <p:blipFill>
          <a:blip cstate="email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756" y="1318456"/>
            <a:ext cx="3035829" cy="2276872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0749995"/>
      </p:ext>
    </p:extLst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E24105-2E2A-4757-8143-B270F24128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562133"/>
            <a:ext cx="4400352" cy="26084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DC0D6B-9DBE-4105-BF1B-2E4BC20791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9539" y="3903667"/>
            <a:ext cx="3129342" cy="23484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441582-0127-4BD1-924A-BE91EBD18A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5274" y="398759"/>
            <a:ext cx="1664236" cy="2216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DDCCC7-091D-4BCD-A36B-6CEF829883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971670"/>
            <a:ext cx="2808312" cy="21062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8960D41-23AF-4F9D-988B-E543BB69D8A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1436" y="4365104"/>
            <a:ext cx="2808312" cy="21062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01D12DE-1809-484A-ADBE-94CB6840D11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7936" y="1276909"/>
            <a:ext cx="1806274" cy="24105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0635239"/>
      </p:ext>
    </p:extLst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3"/>
          <p:cNvSpPr/>
          <p:nvPr/>
        </p:nvSpPr>
        <p:spPr bwMode="auto">
          <a:xfrm>
            <a:off x="899592" y="764704"/>
            <a:ext cx="7848872" cy="71775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Комплексная система медицинского обслуживания:</a:t>
            </a:r>
          </a:p>
        </p:txBody>
      </p:sp>
      <p:sp>
        <p:nvSpPr>
          <p:cNvPr id="7" name="Прямоугольник: скругленные углы 4"/>
          <p:cNvSpPr/>
          <p:nvPr/>
        </p:nvSpPr>
        <p:spPr bwMode="auto">
          <a:xfrm>
            <a:off x="1217265" y="2240868"/>
            <a:ext cx="2376264" cy="1080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проведение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мониторинга состояния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здоровья детей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: скругленные углы 4"/>
          <p:cNvSpPr/>
          <p:nvPr/>
        </p:nvSpPr>
        <p:spPr bwMode="auto">
          <a:xfrm>
            <a:off x="3773549" y="2852936"/>
            <a:ext cx="2418631" cy="1080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плановая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профилактическая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оздоровительная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детьми</a:t>
            </a:r>
          </a:p>
        </p:txBody>
      </p:sp>
      <p:sp>
        <p:nvSpPr>
          <p:cNvPr id="9" name="Прямоугольник: скругленные углы 4"/>
          <p:cNvSpPr/>
          <p:nvPr/>
        </p:nvSpPr>
        <p:spPr bwMode="auto">
          <a:xfrm>
            <a:off x="6372200" y="2234404"/>
            <a:ext cx="2376264" cy="1080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оптимизация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режима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закаливания детей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 bwMode="auto">
          <a:xfrm flipH="1">
            <a:off x="2267744" y="1482458"/>
            <a:ext cx="864096" cy="75194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cxnSpLocks/>
          </p:cNvCxnSpPr>
          <p:nvPr/>
        </p:nvCxnSpPr>
        <p:spPr bwMode="auto">
          <a:xfrm>
            <a:off x="4824028" y="1483012"/>
            <a:ext cx="0" cy="13699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cxnSpLocks/>
            <a:endCxn id="9" idx="0"/>
          </p:cNvCxnSpPr>
          <p:nvPr/>
        </p:nvCxnSpPr>
        <p:spPr bwMode="auto">
          <a:xfrm>
            <a:off x="6516217" y="1482458"/>
            <a:ext cx="1044115" cy="75194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7" name="Picture 4" descr="http://www.vmeste-so-vsemi.ru/wiki/images/c/c6/%D0%9A%D0%B0%D1%80%D1%82%D0%B8%D0%BD%D0%BA%D0%B0_%D0%B4%D0%BB%D1%8F_%D1%80%D0%B0%D0%B7%D0%B4%D0%B5%D0%BB%D0%B0_%D0%97%D0%B4%D0%BE%D1%80%D0%BE%D0%B2%D0%B5%D0%B9-%D0%BA%D0%B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149080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detsad6.tomsk.ru/images/sovet_vospitat/zakal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4365104"/>
            <a:ext cx="2126338" cy="212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cdnportal.inetproduce.ru/sites/88/gallery/738e42f95336471bb4e240123bf3b4be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354" y="3717032"/>
            <a:ext cx="1705818" cy="194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380076"/>
      </p:ext>
    </p:extLst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2EE2A7-9A99-438F-96B0-9CC111FFD7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723" y="508666"/>
            <a:ext cx="4140277" cy="41402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1268D2-3F8F-445F-9A2E-9DA3AA9514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4360668"/>
            <a:ext cx="2982456" cy="2239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DDEDDA-864D-4941-BDBD-EFDD649C5B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3240968"/>
            <a:ext cx="2982456" cy="22393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BF094E-CB0D-448E-A229-D764371DF6E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473980"/>
            <a:ext cx="3173123" cy="23789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2606928"/>
      </p:ext>
    </p:extLst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55576" y="332656"/>
            <a:ext cx="8119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Совместное мероприятие с инспекторами ГИБДД</a:t>
            </a:r>
            <a:endParaRPr lang="ru-RU" sz="32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C97DB0-B1EF-41FC-B751-F60E1AB384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20" y="1027303"/>
            <a:ext cx="3106251" cy="23296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BB37A9-54CF-43B5-8989-F6F7C3AFDC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027303"/>
            <a:ext cx="3419872" cy="2564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61D947-3E07-4122-8304-A8986260E4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861048"/>
            <a:ext cx="3600400" cy="24002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86B57F-11E7-4713-922F-357F2CBC75E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8929" y="4047592"/>
            <a:ext cx="3600400" cy="24002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5321757"/>
      </p:ext>
    </p:extLst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4800A6-4068-458A-9F83-A74451627C85}"/>
              </a:ext>
            </a:extLst>
          </p:cNvPr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669" y="620688"/>
            <a:ext cx="3672408" cy="2448272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521380-3C9D-48C0-9B25-02ABC3D3AD62}"/>
              </a:ext>
            </a:extLst>
          </p:cNvPr>
          <p:cNvPicPr>
            <a:picLocks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449" y="3406350"/>
            <a:ext cx="2240848" cy="298626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6C63D8-4A0F-4D05-962E-EACB9C5C713D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60" r="-58"/>
          <a:stretch/>
        </p:blipFill>
        <p:spPr>
          <a:xfrm>
            <a:off x="5273927" y="3102737"/>
            <a:ext cx="2240848" cy="334417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0CD818-6AE0-4E7C-ABEB-D83DC02F7994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" r="-114"/>
          <a:stretch/>
        </p:blipFill>
        <p:spPr>
          <a:xfrm>
            <a:off x="5724128" y="263783"/>
            <a:ext cx="3010803" cy="2448272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653001"/>
      </p:ext>
    </p:extLst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0649"/>
            <a:ext cx="7324277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h="55880" prst="artDeco" w="2540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b="1" dirty="0" lang="ru-RU" spc="50" sz="3200">
                <a:ln w="11430"/>
                <a:solidFill>
                  <a:srgbClr val="FF0000"/>
                </a:solidFill>
                <a:latin charset="0" pitchFamily="66" typeface="Monotype Corsiva"/>
                <a:cs charset="0" typeface="Arial"/>
              </a:rPr>
              <a:t>Реализация дополнительных образовательных программ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71007" y="1201985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dirty="0" lang="ru-RU" smtClean="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Дошкольное </a:t>
            </a:r>
            <a:r>
              <a:rPr dirty="0" lang="ru-RU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образовательное учреждение реализовывает образовательные практики</a:t>
            </a:r>
            <a:r>
              <a:rPr dirty="0" lang="ru-RU" sz="1600">
                <a:solidFill>
                  <a:srgbClr val="002060"/>
                </a:solidFill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 </a:t>
            </a:r>
            <a:r>
              <a:rPr dirty="0" lang="ru-RU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организации опытно-проектно-экспериментальной деятельности в рамках комплексной государственной программы «Уральская инженерная школа»  в рамках </a:t>
            </a:r>
            <a:r>
              <a:rPr dirty="0" lang="ru-RU" smtClean="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ЧФУОО</a:t>
            </a:r>
            <a:endParaRPr dirty="0" lang="ru-RU">
              <a:solidFill>
                <a:srgbClr val="002060"/>
              </a:solidFill>
              <a:latin charset="0" panose="02020603050405020304" pitchFamily="18" typeface="Times New Roman"/>
              <a:ea charset="0" panose="020F0502020204030204" pitchFamily="34" typeface="Calibri"/>
              <a:cs charset="0" panose="02020603050405020304" pitchFamily="18" typeface="Times New Roman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A85BB1-7EB1-49F7-AEC7-1A185953D8FF}"/>
              </a:ext>
            </a:extLst>
          </p:cNvPr>
          <p:cNvPicPr/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555" y="2674813"/>
            <a:ext cx="2232248" cy="1728192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2C5D9E4-73ED-4751-9841-23FCA8831C9F}"/>
              </a:ext>
            </a:extLst>
          </p:cNvPr>
          <p:cNvPicPr/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0"/>
          <a:stretch>
            <a:fillRect/>
          </a:stretch>
        </p:blipFill>
        <p:spPr bwMode="auto">
          <a:xfrm>
            <a:off x="7393998" y="3849169"/>
            <a:ext cx="1472337" cy="1951111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DE7928-13AD-43C0-B871-FC98F50895C8}"/>
              </a:ext>
            </a:extLst>
          </p:cNvPr>
          <p:cNvPicPr/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1443" y="4456630"/>
            <a:ext cx="1660794" cy="207087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431" y="4909724"/>
            <a:ext cx="2155688" cy="1620199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cstate="email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"/>
          <a:stretch/>
        </p:blipFill>
        <p:spPr>
          <a:xfrm>
            <a:off x="3572510" y="2674813"/>
            <a:ext cx="1575554" cy="1979605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cstate="email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2784722"/>
            <a:ext cx="2017284" cy="150837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2993334"/>
      </p:ext>
    </p:extLst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EBAE2E-A98C-4EF0-950E-48ABB755F09D}"/>
              </a:ext>
            </a:extLst>
          </p:cNvPr>
          <p:cNvSpPr/>
          <p:nvPr/>
        </p:nvSpPr>
        <p:spPr>
          <a:xfrm>
            <a:off x="989767" y="404664"/>
            <a:ext cx="76328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связи с развитием инженерного образования на Урале, в течение отчетного периода детский сад реализует проекты, направленные на исполнение целей и задач, поставленных Е. В. Куйвашевым в комплексной программе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«Уральская инженерная школа».</a:t>
            </a:r>
            <a:endParaRPr lang="ru-RU" sz="16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достижения поставленных задач определены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стратегические направления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обновление развивающей предметно-пространственной среды детского сада, развитие экспериментальной лаборатории для дошкольников;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и реализация образовательной программы детского сада с акцентом на развитие у детей инженерного мышления;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педагогического потенциала для реализации проекта УИШ на базе детского сада;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привлечение социальных партнеров.</a:t>
            </a: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F0435A-B0C8-4463-AB17-7D765B182869}"/>
              </a:ext>
            </a:extLst>
          </p:cNvPr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7511" y="3439086"/>
            <a:ext cx="3560549" cy="2088232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833FC8-CD1C-44ED-8713-584B8E308E1F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767" y="3832360"/>
            <a:ext cx="4345930" cy="25262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8293461"/>
      </p:ext>
    </p:extLst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8CDC057-2227-438E-8589-18C0B8ACF01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04664"/>
            <a:ext cx="8065661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4775867"/>
      </p:ext>
    </p:extLst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B6E33B5-5F95-4ED1-86BE-AF3F985F3121}"/>
              </a:ext>
            </a:extLst>
          </p:cNvPr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2019300" cy="2692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D8F7A3-A60C-4D56-9854-32B058DEC436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3267" y="815042"/>
            <a:ext cx="2057400" cy="1543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56A5688-05C7-4201-A9BD-94C9D0953F0D}"/>
              </a:ext>
            </a:extLst>
          </p:cNvPr>
          <p:cNvSpPr/>
          <p:nvPr/>
        </p:nvSpPr>
        <p:spPr>
          <a:xfrm>
            <a:off x="3040337" y="2733675"/>
            <a:ext cx="2752725" cy="695325"/>
          </a:xfrm>
          <a:prstGeom prst="round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000" b="1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«Школа талантливых детей»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000" b="1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(Мультсудия, песочная студия, УИШ) – корпус 1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FC6EB0-57E7-4381-BD4A-EA866357E7FB}"/>
              </a:ext>
            </a:extLst>
          </p:cNvPr>
          <p:cNvPicPr/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343400"/>
            <a:ext cx="2886710" cy="2165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772190-695A-4FFD-B037-EDF0CB07A6F4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9039" y="3830406"/>
            <a:ext cx="2609215" cy="19570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BB89F58-58FB-4D41-8568-4582099F3431}"/>
              </a:ext>
            </a:extLst>
          </p:cNvPr>
          <p:cNvSpPr/>
          <p:nvPr/>
        </p:nvSpPr>
        <p:spPr>
          <a:xfrm>
            <a:off x="1936369" y="3729924"/>
            <a:ext cx="2457450" cy="323850"/>
          </a:xfrm>
          <a:prstGeom prst="round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000" b="1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Мультистудия (корпус 2)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30C6AB-6F1A-467F-B2A7-B17F565A2DEF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1129" y="620688"/>
            <a:ext cx="2352675" cy="1838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C1B2B0-95AC-4012-A1DE-7B086C965FBA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7752" y="2666458"/>
            <a:ext cx="1762125" cy="1247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E5390A-33BA-405D-B69D-A78B6ED4AC0A}"/>
              </a:ext>
            </a:extLst>
          </p:cNvPr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448" y="4919431"/>
            <a:ext cx="2198429" cy="15758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33C91CE-05E1-4A72-9DC0-B7AC055AAC4B}"/>
              </a:ext>
            </a:extLst>
          </p:cNvPr>
          <p:cNvSpPr/>
          <p:nvPr/>
        </p:nvSpPr>
        <p:spPr>
          <a:xfrm>
            <a:off x="6785113" y="4107298"/>
            <a:ext cx="2198429" cy="619068"/>
          </a:xfrm>
          <a:prstGeom prst="round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000" b="1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Экспериментальная лаборатория «Маленькая инженерная академия»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000" b="1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(2 корпус)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000573"/>
      </p:ext>
    </p:extLst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7332D2D-62ED-4A5E-8D5E-BFE565F4F271}"/>
              </a:ext>
            </a:extLst>
          </p:cNvPr>
          <p:cNvSpPr/>
          <p:nvPr/>
        </p:nvSpPr>
        <p:spPr>
          <a:xfrm>
            <a:off x="467544" y="332656"/>
            <a:ext cx="8208912" cy="1659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449580" marL="457200">
              <a:lnSpc>
                <a:spcPct val="115000"/>
              </a:lnSpc>
              <a:spcAft>
                <a:spcPts val="0"/>
              </a:spcAft>
            </a:pPr>
            <a:r>
              <a:rPr dirty="0" lang="ru-RU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С 2016г. дошкольное образовательное учреждение реализовывает образовательные практики</a:t>
            </a:r>
            <a:r>
              <a:rPr dirty="0" lang="ru-RU" sz="1600">
                <a:solidFill>
                  <a:srgbClr val="002060"/>
                </a:solidFill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> </a:t>
            </a:r>
            <a:r>
              <a:rPr dirty="0" lang="ru-RU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организации опытно-проектно-экспериментальной деятельности в рамках комплексной государственной программы «Уральская инженерная школа»  в рамках ЧФУОО: </a:t>
            </a:r>
          </a:p>
          <a:p>
            <a:pPr algn="just" indent="-285750" marL="742950">
              <a:lnSpc>
                <a:spcPct val="115000"/>
              </a:lnSpc>
              <a:spcAft>
                <a:spcPts val="0"/>
              </a:spcAft>
              <a:buFont charset="2" panose="05000000000000000000" pitchFamily="2" typeface="Wingdings"/>
              <a:buChar char="Ø"/>
            </a:pPr>
            <a:r>
              <a:rPr b="1" dirty="0" lang="ru-RU">
                <a:solidFill>
                  <a:srgbClr val="C0000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«Волшебная ручка»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DAA472-277C-4E42-B4E5-9AF4AF51B9DD}"/>
              </a:ext>
            </a:extLst>
          </p:cNvPr>
          <p:cNvPicPr/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785" y="2038752"/>
            <a:ext cx="1797817" cy="2309623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AE484E-7735-493E-843E-A692DF8E1D11}"/>
              </a:ext>
            </a:extLst>
          </p:cNvPr>
          <p:cNvPicPr/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946" y="1799481"/>
            <a:ext cx="2268049" cy="274129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DE7928-13AD-43C0-B871-FC98F50895C8}"/>
              </a:ext>
            </a:extLst>
          </p:cNvPr>
          <p:cNvPicPr/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7573" y="1816888"/>
            <a:ext cx="1953438" cy="2723887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B1D0DB-D90C-4750-9860-7AEC1C776DB6}"/>
              </a:ext>
            </a:extLst>
          </p:cNvPr>
          <p:cNvPicPr/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7561" y="4171687"/>
            <a:ext cx="1793976" cy="2309623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49C727-E79D-4F61-861B-09FDFE62F565}"/>
              </a:ext>
            </a:extLst>
          </p:cNvPr>
          <p:cNvPicPr/>
          <p:nvPr/>
        </p:nvPicPr>
        <p:blipFill>
          <a:blip cstate="email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"/>
          <a:stretch>
            <a:fillRect/>
          </a:stretch>
        </p:blipFill>
        <p:spPr bwMode="auto">
          <a:xfrm>
            <a:off x="6916117" y="4406139"/>
            <a:ext cx="1953437" cy="2076063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A7846A-DB79-43ED-89EC-526E0D0D6497}"/>
              </a:ext>
            </a:extLst>
          </p:cNvPr>
          <p:cNvPicPr/>
          <p:nvPr/>
        </p:nvPicPr>
        <p:blipFill>
          <a:blip cstate="email"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01" y="4819248"/>
            <a:ext cx="1627971" cy="16620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8C4434-1071-4B51-B124-A032AD7878E3}"/>
              </a:ext>
            </a:extLst>
          </p:cNvPr>
          <p:cNvPicPr/>
          <p:nvPr/>
        </p:nvPicPr>
        <p:blipFill rotWithShape="1">
          <a:blip cstate="email"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97"/>
          <a:stretch/>
        </p:blipFill>
        <p:spPr bwMode="auto">
          <a:xfrm>
            <a:off x="3778468" y="4813551"/>
            <a:ext cx="2833431" cy="1659557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7776574"/>
      </p:ext>
    </p:extLst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52DFC09-E7C3-49D9-83C3-76F3D1E08268}"/>
              </a:ext>
            </a:extLst>
          </p:cNvPr>
          <p:cNvSpPr/>
          <p:nvPr/>
        </p:nvSpPr>
        <p:spPr>
          <a:xfrm>
            <a:off x="467544" y="332656"/>
            <a:ext cx="4572000" cy="3853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indent="-285750" marL="742950">
              <a:lnSpc>
                <a:spcPct val="115000"/>
              </a:lnSpc>
              <a:spcAft>
                <a:spcPts val="0"/>
              </a:spcAft>
              <a:buFont charset="2" panose="05000000000000000000" pitchFamily="2" typeface="Wingdings"/>
              <a:buChar char="Ø"/>
            </a:pPr>
            <a:r>
              <a:rPr b="1" dirty="0" lang="ru-RU">
                <a:solidFill>
                  <a:srgbClr val="C0000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«Волшебный мир песка</a:t>
            </a:r>
            <a:r>
              <a:rPr dirty="0" lang="ru-RU">
                <a:solidFill>
                  <a:srgbClr val="C0000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A85BB1-7EB1-49F7-AEC7-1A185953D8FF}"/>
              </a:ext>
            </a:extLst>
          </p:cNvPr>
          <p:cNvPicPr/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525" y="845705"/>
            <a:ext cx="2952328" cy="2304256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4DFEFA-416F-4891-AAE4-8F70FCFC81F2}"/>
              </a:ext>
            </a:extLst>
          </p:cNvPr>
          <p:cNvPicPr/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8884" y="188640"/>
            <a:ext cx="2952327" cy="2304256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2C5D9E4-73ED-4751-9841-23FCA8831C9F}"/>
              </a:ext>
            </a:extLst>
          </p:cNvPr>
          <p:cNvPicPr/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9"/>
          <a:stretch>
            <a:fillRect/>
          </a:stretch>
        </p:blipFill>
        <p:spPr bwMode="auto">
          <a:xfrm>
            <a:off x="6238453" y="2348880"/>
            <a:ext cx="2571750" cy="3134995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894E1B-0850-4498-8A0E-5B910E252773}"/>
              </a:ext>
            </a:extLst>
          </p:cNvPr>
          <p:cNvPicPr/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548" y="2764249"/>
            <a:ext cx="2952328" cy="2304256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C670BE2-12A9-491F-BC84-C93F13A2FF3C}"/>
              </a:ext>
            </a:extLst>
          </p:cNvPr>
          <p:cNvPicPr/>
          <p:nvPr/>
        </p:nvPicPr>
        <p:blipFill>
          <a:blip cstate="email"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84"/>
          <a:stretch>
            <a:fillRect/>
          </a:stretch>
        </p:blipFill>
        <p:spPr bwMode="auto">
          <a:xfrm>
            <a:off x="941387" y="4387547"/>
            <a:ext cx="2466340" cy="2192655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2971FE-783C-47F3-BC58-E43502540D84}"/>
              </a:ext>
            </a:extLst>
          </p:cNvPr>
          <p:cNvPicPr/>
          <p:nvPr/>
        </p:nvPicPr>
        <p:blipFill>
          <a:blip cstate="email"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5925" y="5221043"/>
            <a:ext cx="2466340" cy="13591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144900"/>
      </p:ext>
    </p:extLst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8DE058-9B67-4F73-A78E-949103105AFD}"/>
              </a:ext>
            </a:extLst>
          </p:cNvPr>
          <p:cNvSpPr/>
          <p:nvPr/>
        </p:nvSpPr>
        <p:spPr>
          <a:xfrm>
            <a:off x="395536" y="332656"/>
            <a:ext cx="4572000" cy="3853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Мультстудия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Лучики»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9EC8B1-58E8-4242-A6AA-7771D81BACE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948118"/>
            <a:ext cx="2952328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735090-A522-4E54-ABC2-C1915BB8C50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04691"/>
            <a:ext cx="2952328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6541F4-2457-42E4-922D-6E4D7BEEDB6A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2348880"/>
            <a:ext cx="2190750" cy="29203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EA04A7-05DF-469A-8193-D9FF890BC861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0842" y="2941006"/>
            <a:ext cx="3229603" cy="2443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7F4598-96A1-434B-B230-3EC9BB27A344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609310"/>
            <a:ext cx="2592851" cy="19882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965B9C-6797-4D87-AD9F-55E9314815FA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4045" y="4293311"/>
            <a:ext cx="2376563" cy="2304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454550"/>
      </p:ext>
    </p:extLst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574051" y="2070995"/>
            <a:ext cx="2653172" cy="1768782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cstate="email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0615" y="2783995"/>
            <a:ext cx="2393504" cy="1595669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4795885"/>
            <a:ext cx="2699792" cy="1799861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cstate="email"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19" r="26"/>
          <a:stretch/>
        </p:blipFill>
        <p:spPr>
          <a:xfrm rot="16200000">
            <a:off x="-71912" y="1935764"/>
            <a:ext cx="2448271" cy="1258279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cstate="email"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16" y="5060594"/>
            <a:ext cx="2338843" cy="1559229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cstate="email"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554" y="5035648"/>
            <a:ext cx="2376263" cy="1584175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88942" y="4147"/>
            <a:ext cx="88195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indent="449580">
              <a:spcAft>
                <a:spcPts val="0"/>
              </a:spcAft>
            </a:pPr>
            <a:r>
              <a:rPr b="1" dirty="0" lang="ru-RU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В течение 2019-2021 гг. в детском саду осуществлялся комплекс мероприятий, направленных на предупреждение заноса и распространения новой </a:t>
            </a:r>
            <a:r>
              <a:rPr b="1" dirty="0" err="1" lang="ru-RU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коронавирусной</a:t>
            </a:r>
            <a:r>
              <a:rPr b="1" dirty="0" lang="ru-RU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 инфекции </a:t>
            </a:r>
            <a:r>
              <a:rPr b="1" dirty="0" lang="en-US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COVID</a:t>
            </a:r>
            <a:r>
              <a:rPr b="1" dirty="0" lang="ru-RU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-19: созданы все необходимые условия в соответствии с новыми требованиями санитарных правил (организация работы дежурных групп).</a:t>
            </a:r>
            <a:endParaRPr b="1" dirty="0" lang="ru-RU" sz="1600">
              <a:solidFill>
                <a:srgbClr val="002060"/>
              </a:solidFill>
              <a:effectLst/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cstate="email"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6072" y="3131832"/>
            <a:ext cx="2836270" cy="1890847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cstate="email"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516" y="1268760"/>
            <a:ext cx="2843301" cy="189553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3993656"/>
      </p:ext>
    </p:extLst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2C7EDA6-7DBC-4CBA-B017-6BAA0D9AECF1}"/>
              </a:ext>
            </a:extLst>
          </p:cNvPr>
          <p:cNvSpPr/>
          <p:nvPr/>
        </p:nvSpPr>
        <p:spPr>
          <a:xfrm>
            <a:off x="1043608" y="277111"/>
            <a:ext cx="7704856" cy="6303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реализации программы «</a:t>
            </a:r>
            <a:r>
              <a:rPr 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Мультстудии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Лучики» были сняты мультфильмы  с детьми:</a:t>
            </a:r>
            <a:endParaRPr lang="ru-RU" sz="16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для городского педагогического семинара;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мультфильм по профилактике ОКИ совместно с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Тюшевой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Натальей (руководителем студии  «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Мульткадрики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Центральная городская библиотека им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А.С.Пушкина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мультфильм «Во сне или наяву, или полёт в космос» для участия в городском конкурсе детского видео «Цифровая лента» (диплом победителя);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съемка фильма «ЗОЖ во время самоизоляции от Лучиков»;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мультфильм, посвященный отважным женщинам лётчицам, участницам ВОВ  «Ночные ведьмы»;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мультфильмы для участия в международном конкурсе-игре «Карусель мультфильмов»;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создание м/ф «Будь здоров! Об острых кишечных инфекциях детям» по инициативе Роспотребнадзора для дошкольных учреждений города;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создание м/ф совместно с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зав.отделом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автоматизированных библиотечных технологий ЦГБ им.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А.С.Пушкина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Н.А.Тюшевой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городского фестиваля «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Космодень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 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создание м/ф для руководителей и работников в честь 75-летия ПО Октябрь;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создание 3 видеороликов «PRO-рационализм» для областного конкурса Роспотребнадзора;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создание видеоролика «Берегите себя и своих близких!» по заказу Роспотребнадзора.</a:t>
            </a: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640784"/>
      </p:ext>
    </p:extLst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2F81468-D8D9-4011-8E1B-1FB5AEE75F17}"/>
              </a:ext>
            </a:extLst>
          </p:cNvPr>
          <p:cNvSpPr/>
          <p:nvPr/>
        </p:nvSpPr>
        <p:spPr>
          <a:xfrm>
            <a:off x="653854" y="381441"/>
            <a:ext cx="4572000" cy="3853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«ТИКО-моделирование»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D51CD8-26D7-4BC7-8A9C-1F3431CBD5A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016000"/>
            <a:ext cx="3619500" cy="241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D0991A-2B52-4331-AF37-77D8ECD419C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260648"/>
            <a:ext cx="3276600" cy="218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20180423_114053">
            <a:extLst>
              <a:ext uri="{FF2B5EF4-FFF2-40B4-BE49-F238E27FC236}">
                <a16:creationId xmlns:a16="http://schemas.microsoft.com/office/drawing/2014/main" id="{7B09C275-80A7-4DEC-BC1F-CB61FA922766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3384376" cy="241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22C1D1-C1F9-449D-8C00-C870E139D7BD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2155528"/>
            <a:ext cx="2070273" cy="2641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395422-2B6C-4EE0-8C05-937C3E2D505F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1975" y="3707378"/>
            <a:ext cx="2040890" cy="27203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7406590"/>
      </p:ext>
    </p:extLst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CF56F5B-116C-47FD-B635-91B00ED975AE}"/>
              </a:ext>
            </a:extLst>
          </p:cNvPr>
          <p:cNvSpPr/>
          <p:nvPr/>
        </p:nvSpPr>
        <p:spPr>
          <a:xfrm>
            <a:off x="539552" y="260648"/>
            <a:ext cx="8208912" cy="10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2019 года - Дополнительную образовательную программу технической направленности для детей 5-7 лет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«Маленькая инженерная академия»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C94F25-7867-47EF-9730-32641E2ED642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541" y="1435225"/>
            <a:ext cx="2855972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FA57A8-6271-46A7-BB9A-70B053F1C473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2855972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468B4B-766E-430C-939A-2A98DE39363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933056"/>
            <a:ext cx="3200400" cy="2428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DC7D7D-F14E-49AB-A6BB-46D7471933E4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7474" y="3021831"/>
            <a:ext cx="2505075" cy="3340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47DB9B66-D4A5-4E89-A0B4-36266F65A7C8}"/>
              </a:ext>
            </a:extLst>
          </p:cNvPr>
          <p:cNvPicPr/>
          <p:nvPr/>
        </p:nvPicPr>
        <p:blipFill>
          <a:blip r:embed="rId6" cstate="email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6641" y="4735721"/>
            <a:ext cx="2006862" cy="1861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7140981"/>
      </p:ext>
    </p:extLst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E1636EC-9D88-4722-A509-C14DA0070CE0}"/>
              </a:ext>
            </a:extLst>
          </p:cNvPr>
          <p:cNvPicPr/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3561" y="649643"/>
            <a:ext cx="3439656" cy="1998495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45CCE147-507E-48F5-A5AD-45BAF90D74D1}"/>
              </a:ext>
            </a:extLst>
          </p:cNvPr>
          <p:cNvPicPr/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7" r="166"/>
          <a:stretch/>
        </p:blipFill>
        <p:spPr bwMode="auto">
          <a:xfrm rot="5400000">
            <a:off x="5591671" y="461349"/>
            <a:ext cx="2773045" cy="3084195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51F153-4E1D-4418-8C2F-34E9B8F5D3C0}"/>
              </a:ext>
            </a:extLst>
          </p:cNvPr>
          <p:cNvPicPr/>
          <p:nvPr/>
        </p:nvPicPr>
        <p:blipFill>
          <a:blip cstate="email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1277" y="3212976"/>
            <a:ext cx="3324225" cy="249301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0E7359-70DA-47F4-BBE2-749EC42A105F}"/>
              </a:ext>
            </a:extLst>
          </p:cNvPr>
          <p:cNvPicPr/>
          <p:nvPr/>
        </p:nvPicPr>
        <p:blipFill>
          <a:blip cstate="email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0432" y="3789040"/>
            <a:ext cx="3456384" cy="249301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954115"/>
      </p:ext>
    </p:extLst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371FF3-569D-4C5F-89DB-7E053752CB3B}"/>
              </a:ext>
            </a:extLst>
          </p:cNvPr>
          <p:cNvSpPr/>
          <p:nvPr/>
        </p:nvSpPr>
        <p:spPr>
          <a:xfrm>
            <a:off x="899592" y="332656"/>
            <a:ext cx="7920880" cy="26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данному направлению в 2017-2018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уч.году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детский сад участвовал в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 городского проекта «Уральская инженерная школа в действии»,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 участниками проекта были воспитанники ДОУ,  студенты Каменск-Уральского радиотехнического техникума и педагоги образовательных учреждений. В рамках проекта были организованы и проведены совместные занятия по робототехнике и 3Д-рисованию (с использованием 3Д-ручек и 3Д-принтеров), семинары-практикумы для педагогов по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роботехнике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финансовой грамотности.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97E227-B216-46CE-A674-46D46718D37C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3240360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197122-ABA0-491E-843D-EA484B27482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9272" y="2953182"/>
            <a:ext cx="1981200" cy="3521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79D08C-A34C-4A85-821D-A1DFC12AFCC7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0461" y="4149080"/>
            <a:ext cx="3361184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F98056-E591-4F29-A652-57B18FF4D837}"/>
              </a:ext>
            </a:extLst>
          </p:cNvPr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111" y="5108757"/>
            <a:ext cx="2463800" cy="1384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DF2F24-00CA-472A-B338-D2B7BEC904D5}"/>
              </a:ext>
            </a:extLst>
          </p:cNvPr>
          <p:cNvPicPr/>
          <p:nvPr/>
        </p:nvPicPr>
        <p:blipFill>
          <a:blip r:embed="rId6" cstate="email">
            <a:clrChange>
              <a:clrFrom>
                <a:srgbClr val="F8FAFA"/>
              </a:clrFrom>
              <a:clrTo>
                <a:srgbClr val="F8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9547" y="2926246"/>
            <a:ext cx="2146300" cy="1409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84900"/>
      </p:ext>
    </p:extLst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622C6E5-34E5-4E2D-A33D-86205EF931D4}"/>
              </a:ext>
            </a:extLst>
          </p:cNvPr>
          <p:cNvSpPr/>
          <p:nvPr/>
        </p:nvSpPr>
        <p:spPr>
          <a:xfrm>
            <a:off x="1043608" y="260648"/>
            <a:ext cx="7776864" cy="1664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450215">
              <a:lnSpc>
                <a:spcPct val="115000"/>
              </a:lnSpc>
              <a:spcAft>
                <a:spcPts val="0"/>
              </a:spcAft>
            </a:pPr>
            <a:r>
              <a:rPr dirty="0" lang="ru-RU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Продолжением данного проекта на 2018-2019 </a:t>
            </a:r>
            <a:r>
              <a:rPr dirty="0" err="1" lang="ru-RU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уч.год</a:t>
            </a:r>
            <a:r>
              <a:rPr dirty="0" lang="ru-RU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 стал проект «Уральская инженерная школа в действии» (направление </a:t>
            </a:r>
            <a:r>
              <a:rPr b="1" dirty="0" lang="ru-RU">
                <a:solidFill>
                  <a:srgbClr val="C0000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«Каменск-индустриальный»</a:t>
            </a:r>
            <a:r>
              <a:rPr dirty="0" lang="ru-RU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), целью которого является  популяризация технического творчества по направлениям «</a:t>
            </a:r>
            <a:r>
              <a:rPr dirty="0" err="1" lang="ru-RU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Роботехника</a:t>
            </a:r>
            <a:r>
              <a:rPr dirty="0" lang="ru-RU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», «Прототипирование» и профессий и специальностей, востребованных на предприятиях города.</a:t>
            </a:r>
            <a:endParaRPr dirty="0" lang="ru-RU" sz="1600">
              <a:solidFill>
                <a:srgbClr val="002060"/>
              </a:solidFill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027423-1AAF-4487-8D33-59EE646EC40D}"/>
              </a:ext>
            </a:extLst>
          </p:cNvPr>
          <p:cNvPicPr/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2"/>
          <a:stretch/>
        </p:blipFill>
        <p:spPr>
          <a:xfrm>
            <a:off x="192906" y="1998250"/>
            <a:ext cx="3867795" cy="2285408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2DA820-5913-419C-9AC5-1E84C4911DB2}"/>
              </a:ext>
            </a:extLst>
          </p:cNvPr>
          <p:cNvPicPr/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8399" y="2093727"/>
            <a:ext cx="2019301" cy="2838747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A33C52-4FB7-47CB-864E-9F78C56E11A9}"/>
              </a:ext>
            </a:extLst>
          </p:cNvPr>
          <p:cNvPicPr/>
          <p:nvPr/>
        </p:nvPicPr>
        <p:blipFill rotWithShape="1"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1"/>
          <a:stretch/>
        </p:blipFill>
        <p:spPr bwMode="auto">
          <a:xfrm>
            <a:off x="4916550" y="3115761"/>
            <a:ext cx="2019300" cy="3457575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2F809E-58A5-4581-A06D-A400D5515227}"/>
              </a:ext>
            </a:extLst>
          </p:cNvPr>
          <p:cNvPicPr/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221" y="4505311"/>
            <a:ext cx="3867795" cy="2146039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7115874"/>
      </p:ext>
    </p:extLst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E0408EC-8500-49E4-8663-D2F408435B96}"/>
              </a:ext>
            </a:extLst>
          </p:cNvPr>
          <p:cNvSpPr/>
          <p:nvPr/>
        </p:nvSpPr>
        <p:spPr>
          <a:xfrm>
            <a:off x="467544" y="404664"/>
            <a:ext cx="4572000" cy="3853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«Шахматы до школы»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3FCCE2-B908-4A25-AF12-B460BF6F02D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2136" y="1041932"/>
            <a:ext cx="3476703" cy="23870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380C55-6001-4DDF-8C36-DE60BACB52FD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60648"/>
            <a:ext cx="3057525" cy="22035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5846DC-7339-4A0C-B889-1C7E67EDA204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9544" y="2778512"/>
            <a:ext cx="3682181" cy="23870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15DE2C-6C58-46CA-A6F4-8E510F85403B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2136" y="3917489"/>
            <a:ext cx="3900156" cy="2496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C9CBA6-38CB-4213-98F9-30FFF38FA52D}"/>
              </a:ext>
            </a:extLst>
          </p:cNvPr>
          <p:cNvPicPr/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4470931"/>
            <a:ext cx="1728192" cy="2297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5223715"/>
      </p:ext>
    </p:extLst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A9E67CA-5685-4650-AC1F-51CA990F3CA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660400"/>
            <a:ext cx="4152900" cy="2768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250B3B-F265-4BA1-864E-762DF09108CC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4043233"/>
            <a:ext cx="3273425" cy="21818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C1732E-8FC6-466F-8DB4-752E1CD6D3B7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39" y="3679438"/>
            <a:ext cx="3784209" cy="25181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Волна 4">
            <a:extLst>
              <a:ext uri="{FF2B5EF4-FFF2-40B4-BE49-F238E27FC236}">
                <a16:creationId xmlns:a16="http://schemas.microsoft.com/office/drawing/2014/main" id="{219A5F4E-C352-4C7D-A025-5E13F04D5D3D}"/>
              </a:ext>
            </a:extLst>
          </p:cNvPr>
          <p:cNvSpPr/>
          <p:nvPr/>
        </p:nvSpPr>
        <p:spPr>
          <a:xfrm>
            <a:off x="3127052" y="117646"/>
            <a:ext cx="3609975" cy="666750"/>
          </a:xfrm>
          <a:prstGeom prst="wave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Шахматный турнир «Сказочный бой»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550DEC-679B-4E55-A3D4-DC083738DA3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022011"/>
            <a:ext cx="3044701" cy="2295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3478146"/>
      </p:ext>
    </p:extLst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8A2D09-23CA-4C8A-8402-F54BCD807D0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511" y="692696"/>
            <a:ext cx="3434080" cy="22917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7E47F3-07BB-4DCC-A889-83B414F1D6B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3263265" cy="2448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408787-51B9-4FD7-BE0E-EFDEA62BA9D9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986351">
            <a:off x="1170907" y="3156022"/>
            <a:ext cx="2269553" cy="29555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1979CB-142D-4183-9689-940A046E6F07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3566" y="2276872"/>
            <a:ext cx="2019300" cy="2722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FB60AD-0387-47C7-A70E-C5A351BA784E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124293"/>
            <a:ext cx="2522855" cy="3362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400121"/>
      </p:ext>
    </p:extLst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2" y="-89680"/>
            <a:ext cx="7490793" cy="875184"/>
          </a:xfrm>
        </p:spPr>
        <p:txBody>
          <a:bodyPr/>
          <a:lstStyle/>
          <a:p>
            <a:r>
              <a:rPr b="1" dirty="0" lang="ru-RU" sz="2800">
                <a:solidFill>
                  <a:srgbClr val="C00000"/>
                </a:solidFill>
                <a:latin charset="0" pitchFamily="66" typeface="Monotype Corsiva"/>
              </a:rPr>
              <a:t>Дополнительное образование 2021-2022 учебный 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690929"/>
              </p:ext>
            </p:extLst>
          </p:nvPr>
        </p:nvGraphicFramePr>
        <p:xfrm>
          <a:off x="1160665" y="642970"/>
          <a:ext cx="7328705" cy="1527471"/>
        </p:xfrm>
        <a:graphic>
          <a:graphicData uri="http://schemas.openxmlformats.org/drawingml/2006/table">
            <a:tbl>
              <a:tblPr bandRow="1" firstCol="1" firstRow="1">
                <a:tableStyleId>{5C22544A-7EE6-4342-B048-85BDC9FD1C3A}</a:tableStyleId>
              </a:tblPr>
              <a:tblGrid>
                <a:gridCol w="379522">
                  <a:extLst>
                    <a:ext uri="{9D8B030D-6E8A-4147-A177-3AD203B41FA5}">
                      <a16:colId xmlns:a16="http://schemas.microsoft.com/office/drawing/2014/main" val="889052197"/>
                    </a:ext>
                  </a:extLst>
                </a:gridCol>
                <a:gridCol w="3422747">
                  <a:extLst>
                    <a:ext uri="{9D8B030D-6E8A-4147-A177-3AD203B41FA5}">
                      <a16:colId xmlns:a16="http://schemas.microsoft.com/office/drawing/2014/main" val="2424987948"/>
                    </a:ext>
                  </a:extLst>
                </a:gridCol>
                <a:gridCol w="1763218">
                  <a:extLst>
                    <a:ext uri="{9D8B030D-6E8A-4147-A177-3AD203B41FA5}">
                      <a16:colId xmlns:a16="http://schemas.microsoft.com/office/drawing/2014/main" val="4022982112"/>
                    </a:ext>
                  </a:extLst>
                </a:gridCol>
                <a:gridCol w="1763218">
                  <a:extLst>
                    <a:ext uri="{9D8B030D-6E8A-4147-A177-3AD203B41FA5}">
                      <a16:colId xmlns:a16="http://schemas.microsoft.com/office/drawing/2014/main" val="3050890480"/>
                    </a:ext>
                  </a:extLst>
                </a:gridCol>
              </a:tblGrid>
              <a:tr h="548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п/п</a:t>
                      </a:r>
                      <a:endParaRPr lang="ru-RU" sz="9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58500" marR="5850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dirty="0" lang="ru-RU" sz="1200">
                          <a:effectLst/>
                        </a:rPr>
                        <a:t>Наименование дополнительной программы</a:t>
                      </a:r>
                      <a:endParaRPr dirty="0" lang="ru-RU" sz="9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58500" marR="5850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dirty="0" lang="ru-RU" sz="1200">
                          <a:effectLst/>
                        </a:rPr>
                        <a:t>Количество обучающихся по данной программе</a:t>
                      </a:r>
                      <a:endParaRPr dirty="0" lang="ru-RU" sz="9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58500" marR="5850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занятий за учебный год (по модулям)</a:t>
                      </a:r>
                      <a:endParaRPr lang="ru-RU" sz="9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58500" marR="58500" marT="0"/>
                </a:tc>
                <a:extLst>
                  <a:ext uri="{0D108BD9-81ED-4DB2-BD59-A6C34878D82A}">
                    <a16:rowId xmlns:a16="http://schemas.microsoft.com/office/drawing/2014/main" val="1076221333"/>
                  </a:ext>
                </a:extLst>
              </a:tr>
              <a:tr h="274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9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58500" marR="5850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dirty="0" lang="ru-RU" sz="1200">
                          <a:effectLst/>
                        </a:rPr>
                        <a:t>Первые ступеньки к школе</a:t>
                      </a:r>
                      <a:endParaRPr dirty="0" lang="ru-RU" sz="9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58500" marR="5850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dirty="0" lang="ru-RU" sz="1200">
                          <a:effectLst/>
                        </a:rPr>
                        <a:t>52</a:t>
                      </a:r>
                      <a:endParaRPr dirty="0" lang="ru-RU" sz="9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58500" marR="5850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dirty="0" lang="ru-RU" sz="1200">
                          <a:effectLst/>
                        </a:rPr>
                        <a:t>72</a:t>
                      </a:r>
                      <a:endParaRPr dirty="0" lang="ru-RU" sz="9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58500" marR="58500" marT="0"/>
                </a:tc>
                <a:extLst>
                  <a:ext uri="{0D108BD9-81ED-4DB2-BD59-A6C34878D82A}">
                    <a16:rowId xmlns:a16="http://schemas.microsoft.com/office/drawing/2014/main" val="3266379943"/>
                  </a:ext>
                </a:extLst>
              </a:tr>
              <a:tr h="274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9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58500" marR="5850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Детский фитнес</a:t>
                      </a:r>
                      <a:endParaRPr lang="ru-RU" sz="9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58500" marR="5850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dirty="0" lang="ru-RU" sz="1200">
                          <a:effectLst/>
                        </a:rPr>
                        <a:t>20</a:t>
                      </a:r>
                      <a:endParaRPr dirty="0" lang="ru-RU" sz="9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58500" marR="5850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dirty="0" lang="ru-RU" sz="1200">
                          <a:effectLst/>
                        </a:rPr>
                        <a:t>72</a:t>
                      </a:r>
                      <a:endParaRPr dirty="0" lang="ru-RU" sz="9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58500" marR="58500" marT="0"/>
                </a:tc>
                <a:extLst>
                  <a:ext uri="{0D108BD9-81ED-4DB2-BD59-A6C34878D82A}">
                    <a16:rowId xmlns:a16="http://schemas.microsoft.com/office/drawing/2014/main" val="3315420627"/>
                  </a:ext>
                </a:extLst>
              </a:tr>
              <a:tr h="274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9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58500" marR="5850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dirty="0" lang="ru-RU" sz="1200">
                          <a:effectLst/>
                        </a:rPr>
                        <a:t>Гимнастика для ума («Основы </a:t>
                      </a:r>
                      <a:r>
                        <a:rPr dirty="0" err="1" lang="ru-RU" sz="1200">
                          <a:effectLst/>
                        </a:rPr>
                        <a:t>нейрокоррекции</a:t>
                      </a:r>
                      <a:r>
                        <a:rPr dirty="0" lang="ru-RU" sz="1200">
                          <a:effectLst/>
                        </a:rPr>
                        <a:t>»)</a:t>
                      </a:r>
                      <a:endParaRPr dirty="0" lang="ru-RU" sz="9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58500" marR="5850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dirty="0" lang="ru-RU" sz="1200">
                          <a:effectLst/>
                        </a:rPr>
                        <a:t>23</a:t>
                      </a:r>
                      <a:endParaRPr dirty="0" lang="ru-RU" sz="9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58500" marR="5850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dirty="0" lang="ru-RU" sz="1200">
                          <a:effectLst/>
                        </a:rPr>
                        <a:t>72</a:t>
                      </a:r>
                      <a:endParaRPr dirty="0" lang="ru-RU" sz="9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58500" marR="58500" marT="0"/>
                </a:tc>
                <a:extLst>
                  <a:ext uri="{0D108BD9-81ED-4DB2-BD59-A6C34878D82A}">
                    <a16:rowId xmlns:a16="http://schemas.microsoft.com/office/drawing/2014/main" val="2795332503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222" y="2308464"/>
            <a:ext cx="1404597" cy="249491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"/>
          <a:stretch/>
        </p:blipFill>
        <p:spPr>
          <a:xfrm>
            <a:off x="1903481" y="2589022"/>
            <a:ext cx="1570434" cy="165618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3"/>
          <a:stretch/>
        </p:blipFill>
        <p:spPr>
          <a:xfrm>
            <a:off x="554618" y="5041774"/>
            <a:ext cx="1590187" cy="1553695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5"/>
          <a:stretch/>
        </p:blipFill>
        <p:spPr>
          <a:xfrm>
            <a:off x="2210858" y="4241320"/>
            <a:ext cx="1599642" cy="1645038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cstate="email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6"/>
          <a:stretch/>
        </p:blipFill>
        <p:spPr>
          <a:xfrm>
            <a:off x="3782577" y="2551653"/>
            <a:ext cx="2084882" cy="130301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cstate="email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0083" y="2498783"/>
            <a:ext cx="2026162" cy="1502288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cstate="email"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0069" y="4019569"/>
            <a:ext cx="1828404" cy="1355661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cstate="email"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658" y="5192944"/>
            <a:ext cx="1878825" cy="1409119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cstate="email"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531" y="3792026"/>
            <a:ext cx="1942341" cy="1456756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cstate="email"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0500" y="5177630"/>
            <a:ext cx="1889941" cy="1417456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9630038"/>
      </p:ext>
    </p:extLst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188640"/>
            <a:ext cx="3131840" cy="2087893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659" y="2204864"/>
            <a:ext cx="2700300" cy="180020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5526" y="813536"/>
            <a:ext cx="3132348" cy="2088232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2388620"/>
            <a:ext cx="2964727" cy="197648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cstate="email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4314518"/>
            <a:ext cx="3101330" cy="2067553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cstate="email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158" y="4232666"/>
            <a:ext cx="2651914" cy="1767943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cstate="email"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4961253"/>
            <a:ext cx="2511025" cy="1674016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cstate="email"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4" r="-113"/>
          <a:stretch/>
        </p:blipFill>
        <p:spPr>
          <a:xfrm rot="16200000">
            <a:off x="7019845" y="683695"/>
            <a:ext cx="1872208" cy="117013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6099338"/>
      </p:ext>
    </p:extLst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764704"/>
            <a:ext cx="6264696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условий социального партнерства детского сада и семьи, вовлечения родителей в единое образовательное и воспитательное пространство образовательной организации, взаимодействие с социальными институтами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image.jimcdn.com/app/cms/image/transf/dimension=1210x10000:format=png/path/sc6f97697098b8c8d/image/i09dd8680be4f8049/version/1548066418/imag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4149080"/>
            <a:ext cx="450921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428868"/>
      </p:ext>
    </p:extLst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dirty="0" lang="ru-RU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78706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</a:rPr>
              <a:t>В нашем учреждении ведётся систематическая и целенаправленная работа всего педагогического коллектива по взаимодействию с семьями воспитанников</a:t>
            </a:r>
            <a:endParaRPr b="1" dirty="0" lang="ru-RU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4725144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</a:rPr>
              <a:t>Проводятся: </a:t>
            </a:r>
          </a:p>
          <a:p>
            <a:pPr indent="-285750" marL="285750">
              <a:buFont charset="2" panose="05000000000000000000" pitchFamily="2" typeface="Wingdings"/>
              <a:buChar char="Ø"/>
            </a:pPr>
            <a:r>
              <a:rPr dirty="0" lang="ru-RU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</a:rPr>
              <a:t>открытые мероприятия для родителей и с участием родителей,</a:t>
            </a:r>
          </a:p>
          <a:p>
            <a:pPr indent="-285750" marL="285750">
              <a:buFont charset="2" panose="05000000000000000000" pitchFamily="2" typeface="Wingdings"/>
              <a:buChar char="Ø"/>
            </a:pPr>
            <a:r>
              <a:rPr dirty="0" lang="ru-RU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</a:rPr>
              <a:t>дни открытых дверей, </a:t>
            </a:r>
          </a:p>
          <a:p>
            <a:pPr indent="-285750" marL="285750">
              <a:buFont charset="2" panose="05000000000000000000" pitchFamily="2" typeface="Wingdings"/>
              <a:buChar char="Ø"/>
            </a:pPr>
            <a:r>
              <a:rPr dirty="0" lang="ru-RU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</a:rPr>
              <a:t>родительские собрания с привлечением специалистов, </a:t>
            </a:r>
          </a:p>
          <a:p>
            <a:pPr indent="-285750" marL="285750">
              <a:buFont charset="2" panose="05000000000000000000" pitchFamily="2" typeface="Wingdings"/>
              <a:buChar char="Ø"/>
            </a:pPr>
            <a:r>
              <a:rPr dirty="0" lang="ru-RU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</a:rPr>
              <a:t>консультации, </a:t>
            </a:r>
          </a:p>
          <a:p>
            <a:pPr indent="-285750" marL="285750">
              <a:buFont charset="2" panose="05000000000000000000" pitchFamily="2" typeface="Wingdings"/>
              <a:buChar char="Ø"/>
            </a:pPr>
            <a:r>
              <a:rPr dirty="0" lang="ru-RU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</a:rPr>
              <a:t>совместные досуги (походы, экскурсии, посещение выставок и т.д.). </a:t>
            </a:r>
            <a:endParaRPr dirty="0" lang="ru-RU">
              <a:solidFill>
                <a:srgbClr val="002060"/>
              </a:solidFill>
            </a:endParaRPr>
          </a:p>
        </p:txBody>
      </p:sp>
      <p:pic>
        <p:nvPicPr>
          <p:cNvPr id="5" name="Google Shape;558;p61"/>
          <p:cNvPicPr preferRelativeResize="0"/>
          <p:nvPr/>
        </p:nvPicPr>
        <p:blipFill>
          <a:blip cstate="email"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816074"/>
            <a:ext cx="2904346" cy="1945382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"/>
          <a:stretch/>
        </p:blipFill>
        <p:spPr>
          <a:xfrm>
            <a:off x="4380002" y="1015396"/>
            <a:ext cx="4104456" cy="2152686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2665676"/>
            <a:ext cx="2644985" cy="198199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3">
            <a:extLst>
              <a:ext uri="{FF2B5EF4-FFF2-40B4-BE49-F238E27FC236}">
                <a16:creationId xmlns:a16="http://schemas.microsoft.com/office/drawing/2014/main" id="{BDFAACB7-0DDB-4A08-898A-E04BEF30676E}"/>
              </a:ext>
            </a:extLst>
          </p:cNvPr>
          <p:cNvPicPr>
            <a:picLocks noChangeAspect="1"/>
          </p:cNvPicPr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2993758"/>
            <a:ext cx="2858566" cy="190571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8436204"/>
      </p:ext>
    </p:extLst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slides/slide5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94432" y="268133"/>
            <a:ext cx="47037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z="3200">
                <a:solidFill>
                  <a:srgbClr val="FF0000"/>
                </a:solidFill>
                <a:latin charset="0" panose="03010101010201010101" pitchFamily="66" typeface="Monotype Corsiva"/>
              </a:rPr>
              <a:t>Взаимодействие с семьями воспитанников</a:t>
            </a:r>
            <a:endParaRPr dirty="0" lang="ru-RU" sz="32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1CF2A9-6F5E-4587-8970-EB03BE47A013}"/>
              </a:ext>
            </a:extLst>
          </p:cNvPr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717" y="306203"/>
            <a:ext cx="3355653" cy="2331352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2E041B-1F7D-4245-AFC8-836FBEDA538B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5"/>
          <a:stretch/>
        </p:blipFill>
        <p:spPr>
          <a:xfrm>
            <a:off x="5165031" y="4142816"/>
            <a:ext cx="3314830" cy="2358692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1538A4-6B86-4EB5-84B2-C1481999A673}"/>
              </a:ext>
            </a:extLst>
          </p:cNvPr>
          <p:cNvPicPr>
            <a:picLocks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01" y="4043166"/>
            <a:ext cx="3194995" cy="2557993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139096-E3AF-4D98-8037-0BAA190FDE77}"/>
              </a:ext>
            </a:extLst>
          </p:cNvPr>
          <p:cNvPicPr>
            <a:picLocks noChangeAspect="1"/>
          </p:cNvPicPr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632" y="1472082"/>
            <a:ext cx="3131840" cy="2343987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F86FEAC-E0CA-40EF-92BC-07AD0D72CB57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0" r="-134"/>
          <a:stretch/>
        </p:blipFill>
        <p:spPr>
          <a:xfrm>
            <a:off x="2733196" y="2398532"/>
            <a:ext cx="2723867" cy="2082957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7614240"/>
      </p:ext>
    </p:extLst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slides/slide5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-20200110-WA0007.jpg" id="2" name="Содержимое 4">
            <a:extLst>
              <a:ext uri="{FF2B5EF4-FFF2-40B4-BE49-F238E27FC236}">
                <a16:creationId xmlns:a16="http://schemas.microsoft.com/office/drawing/2014/main" id="{252220C9-5E8A-47C0-B5C3-8DCF236C4866}"/>
              </a:ext>
            </a:extLst>
          </p:cNvPr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548681"/>
            <a:ext cx="3024336" cy="201622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3" name="Объект 3">
            <a:extLst>
              <a:ext uri="{FF2B5EF4-FFF2-40B4-BE49-F238E27FC236}">
                <a16:creationId xmlns:a16="http://schemas.microsoft.com/office/drawing/2014/main" id="{E2AD89B1-5D8F-4F2B-BB2D-D7CC21C57A33}"/>
              </a:ext>
            </a:extLst>
          </p:cNvPr>
          <p:cNvPicPr>
            <a:picLocks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88640"/>
            <a:ext cx="3294333" cy="2196222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D:\фотографии\зелёный огонёк-2018 (11.10.2018)\DSC_0211.JPG" id="4" name="Рисунок 3"/>
          <p:cNvPicPr/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522" y="4264163"/>
            <a:ext cx="3116580" cy="2063115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голодкова ирина.jpg" id="5" name="Содержимое 8"/>
          <p:cNvPicPr/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2340" y="2078325"/>
            <a:ext cx="1869440" cy="2492375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C:\Работа\Детский сад 83\2018-2019 гг\ПРАЗДНИКИ\День матери 2018\IMG-fd09bd296a09a18bd58af167fdfc2f0a-V.jpg" id="6" name="Picture 3"/>
          <p:cNvPicPr>
            <a:picLocks noChangeArrowheads="1" noChangeAspect="1"/>
          </p:cNvPicPr>
          <p:nvPr/>
        </p:nvPicPr>
        <p:blipFill rotWithShape="1">
          <a:blip cstate="email"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7"/>
          <a:stretch/>
        </p:blipFill>
        <p:spPr bwMode="auto">
          <a:xfrm>
            <a:off x="2314154" y="2384862"/>
            <a:ext cx="3890631" cy="1879301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DSC_0051" id="7" name="Picture 6"/>
          <p:cNvPicPr>
            <a:picLocks noChangeArrowheads="1" noChangeAspect="1"/>
          </p:cNvPicPr>
          <p:nvPr/>
        </p:nvPicPr>
        <p:blipFill>
          <a:blip cstate="email"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0"/>
          <a:stretch>
            <a:fillRect/>
          </a:stretch>
        </p:blipFill>
        <p:spPr bwMode="auto">
          <a:xfrm>
            <a:off x="4550408" y="4556644"/>
            <a:ext cx="3275739" cy="1738611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8916561"/>
      </p:ext>
    </p:extLst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slides/slide5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23660"/>
            <a:ext cx="3528392" cy="2817308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964B28-1EB1-47D5-B1A4-18B8D8555141}"/>
              </a:ext>
            </a:extLst>
          </p:cNvPr>
          <p:cNvPicPr>
            <a:picLocks noChangeArrowheads="1"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35090" y="602697"/>
            <a:ext cx="3051323" cy="2034215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C5D846-6137-42BF-A0F2-4D389E0AF7D8}"/>
              </a:ext>
            </a:extLst>
          </p:cNvPr>
          <p:cNvPicPr/>
          <p:nvPr/>
        </p:nvPicPr>
        <p:blipFill rotWithShape="1"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3055750" y="2378862"/>
            <a:ext cx="3600400" cy="201622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E:\фото анал\SAM_3153.JPG" id="5" name="Рисунок 4"/>
          <p:cNvPicPr/>
          <p:nvPr/>
        </p:nvPicPr>
        <p:blipFill>
          <a:blip cstate="email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4152688"/>
            <a:ext cx="3096344" cy="2192655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E:\100PHOTO Ольги Александровны\SAM_5687.JPG" id="6" name="Рисунок 5"/>
          <p:cNvPicPr/>
          <p:nvPr/>
        </p:nvPicPr>
        <p:blipFill>
          <a:blip cstate="email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168340"/>
            <a:ext cx="3115310" cy="2192655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7951017"/>
      </p:ext>
    </p:extLst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80340" algn="l"/>
              </a:tabLs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Интересной формой взаимодействия с семьями воспитанников стал </a:t>
            </a:r>
          </a:p>
          <a:p>
            <a:pPr algn="ctr">
              <a:spcAft>
                <a:spcPts val="0"/>
              </a:spcAft>
              <a:tabLst>
                <a:tab pos="180340" algn="l"/>
              </a:tabLs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детско-родительский клуб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целью которого является вовлечение родителей в совместную с детьми творческую, социально значимую деятельность. В период ограничений, связанных с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короновирусной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инфекцией, встречи проходят в видео-селекторном формате.</a:t>
            </a: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oogle Shape;588;p6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916832"/>
            <a:ext cx="2808312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556792"/>
            <a:ext cx="2310765" cy="356616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568599"/>
            <a:ext cx="3298190" cy="2646045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933056"/>
            <a:ext cx="3469005" cy="2737485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8473" y="4077072"/>
            <a:ext cx="4066540" cy="2682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2785428"/>
      </p:ext>
    </p:extLst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409" y="434550"/>
            <a:ext cx="3584575" cy="2609215"/>
          </a:xfrm>
          <a:prstGeom prst="rect">
            <a:avLst/>
          </a:prstGeom>
          <a:noFill/>
        </p:spPr>
      </p:pic>
      <p:pic>
        <p:nvPicPr>
          <p:cNvPr descr="E:\фотографии\2017-2018 уч.г\род.клуб - Макетирование (Анашкина Г.В.)\IMG-8abdf0000003b5c9fddc0e61add468fe-V.jpg" id="3" name="Рисунок 2"/>
          <p:cNvPicPr/>
          <p:nvPr/>
        </p:nvPicPr>
        <p:blipFill>
          <a:blip cstate="email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13127"/>
            <a:ext cx="2809761" cy="216024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E:\фотографии\Род.клуб (бисероплетение) - дек.2017\IMG_7770.JPG" id="4" name="Рисунок 3"/>
          <p:cNvPicPr/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9348" y="1720876"/>
            <a:ext cx="2933849" cy="2173783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13918" y="228461"/>
            <a:ext cx="4988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ru-RU">
                <a:solidFill>
                  <a:srgbClr val="C00000"/>
                </a:solidFill>
                <a:latin charset="0" panose="02020603050405020304" pitchFamily="18" typeface="Times New Roman"/>
                <a:ea charset="0" panose="020F0502020204030204" pitchFamily="34" typeface="Calibri"/>
              </a:rPr>
              <a:t>Детско-родительский клуб Дошкольных наук</a:t>
            </a:r>
            <a:endParaRPr b="1" dirty="0" lang="ru-RU">
              <a:solidFill>
                <a:srgbClr val="C00000"/>
              </a:solidFill>
            </a:endParaRPr>
          </a:p>
        </p:txBody>
      </p:sp>
      <p:pic>
        <p:nvPicPr>
          <p:cNvPr descr="E:\фотографии\2017-2018 уч.г\род.клуб (bee-bot)\P1150774.JPG" id="6" name="Рисунок 5"/>
          <p:cNvPicPr/>
          <p:nvPr/>
        </p:nvPicPr>
        <p:blipFill>
          <a:blip cstate="email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789041"/>
            <a:ext cx="2592288" cy="1872208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C:\Users\Лариса\Desktop\SAM_5572.JPG" id="7" name="Рисунок 6"/>
          <p:cNvPicPr/>
          <p:nvPr/>
        </p:nvPicPr>
        <p:blipFill>
          <a:blip cstate="email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8284" y="3194638"/>
            <a:ext cx="2890952" cy="214439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cstate="email"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7"/>
          <a:stretch>
            <a:fillRect/>
          </a:stretch>
        </p:blipFill>
        <p:spPr bwMode="auto">
          <a:xfrm>
            <a:off x="3131840" y="4639935"/>
            <a:ext cx="3282247" cy="1737216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8715076"/>
      </p:ext>
    </p:extLst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slides/slide5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5" y="548680"/>
            <a:ext cx="3024336" cy="237626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IMG_1833.JPG" id="4" name="Рисунок 3"/>
          <p:cNvPicPr/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" r="10"/>
          <a:stretch>
            <a:fillRect/>
          </a:stretch>
        </p:blipFill>
        <p:spPr>
          <a:xfrm>
            <a:off x="5508104" y="404664"/>
            <a:ext cx="2908337" cy="2304256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F:\фото  за полгода 2016 лето\IMG_0385.JPG" id="5" name="Picture 2"/>
          <p:cNvPicPr/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132856"/>
            <a:ext cx="2766869" cy="2097916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4118110"/>
            <a:ext cx="2881147" cy="216086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cstate="email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80868" y="3684866"/>
            <a:ext cx="2964690" cy="2223517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5632551"/>
      </p:ext>
    </p:extLst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96C79FE-21CF-4F69-86C3-987AA99B22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90796"/>
            <a:ext cx="3385312" cy="2538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5319ED-0D6F-4AEA-A642-3FA52C7634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003" y="686227"/>
            <a:ext cx="3360373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6BF259-61F7-4828-BE83-F41F121E420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1427" y="3944069"/>
            <a:ext cx="3179501" cy="23831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411760" y="197225"/>
            <a:ext cx="4876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Детско-родительский клуб «Скоро в школу»</a:t>
            </a:r>
            <a:endParaRPr lang="ru-RU" dirty="0"/>
          </a:p>
        </p:txBody>
      </p:sp>
      <p:pic>
        <p:nvPicPr>
          <p:cNvPr id="6" name="Рисунок 5" descr="K:\Фотографии\Семья\IMG_20200304_182352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3906" y="3886198"/>
            <a:ext cx="3321880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http://school19ys.ru/wp-content/uploads/2017/01/%D0%94%D0%BE%D1%81%D1%82%D0%B8%D0%B6%D0%B5%D0%BD%D0%B8%D1%8F-%D0%B4%D0%B5%D1%82%D0%B5%D0%B9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4826" y="2479958"/>
            <a:ext cx="2070637" cy="189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592111"/>
      </p:ext>
    </p:extLst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Воспитатель\Desktop\Подготовительная группа\МЕРОПРИЯТИЯ в ДС\В приют  Я ЖИВОЙ+\P_20171122_104333.jpg" id="2" name="Picture 2"/>
          <p:cNvPicPr>
            <a:picLocks noChangeArrowheads="1"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029" y="617421"/>
            <a:ext cx="3024336" cy="1908692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67D288A-6346-4F61-A6E5-55648B40C369.jpeg" id="4" name="Рисунок 4"/>
          <p:cNvPicPr>
            <a:picLocks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9"/>
          <a:stretch>
            <a:fillRect/>
          </a:stretch>
        </p:blipFill>
        <p:spPr bwMode="auto">
          <a:xfrm>
            <a:off x="2476832" y="2204864"/>
            <a:ext cx="2235548" cy="2246891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644A98AB-D934-4E4F-9089-A08FE9F175BD.jpeg" id="5" name="Рисунок 4"/>
          <p:cNvPicPr>
            <a:picLocks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"/>
          <a:stretch>
            <a:fillRect/>
          </a:stretch>
        </p:blipFill>
        <p:spPr bwMode="auto">
          <a:xfrm>
            <a:off x="264512" y="2852936"/>
            <a:ext cx="1986026" cy="2362699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4735" y="617421"/>
            <a:ext cx="2473438" cy="1587443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9" name="Google Shape;440;p49"/>
          <p:cNvPicPr preferRelativeResize="0"/>
          <p:nvPr/>
        </p:nvPicPr>
        <p:blipFill>
          <a:blip cstate="email" r:embed="rId6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474" y="2699651"/>
            <a:ext cx="2682199" cy="181127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014826" y="64861"/>
            <a:ext cx="5580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b="1" dirty="0" kern="100" lang="ru-RU" sz="2400">
                <a:solidFill>
                  <a:srgbClr val="C00000"/>
                </a:solidFill>
                <a:latin charset="0" panose="03010101010201010101" pitchFamily="66" typeface="Monotype Corsiva"/>
                <a:ea charset="-122" panose="02010609030101010101" pitchFamily="49" typeface="NSimSun"/>
                <a:cs charset="0" panose="02040503050203030202" pitchFamily="18" typeface="Mangal"/>
              </a:rPr>
              <a:t>Участие в социокультурных мероприятия</a:t>
            </a:r>
            <a:r>
              <a:rPr dirty="0" kern="100" lang="ru-RU" sz="2400">
                <a:solidFill>
                  <a:srgbClr val="C00000"/>
                </a:solidFill>
                <a:latin charset="0" panose="03010101010201010101" pitchFamily="66" typeface="Monotype Corsiva"/>
                <a:ea charset="-122" panose="02010609030101010101" pitchFamily="49" typeface="NSimSun"/>
                <a:cs charset="0" panose="02040503050203030202" pitchFamily="18" typeface="Mangal"/>
              </a:rPr>
              <a:t>х</a:t>
            </a:r>
          </a:p>
        </p:txBody>
      </p:sp>
      <p:pic>
        <p:nvPicPr>
          <p:cNvPr descr="IMG_20180301_112805" id="6" name="Picture 5"/>
          <p:cNvPicPr>
            <a:picLocks noChangeArrowheads="1" noChangeAspect="1"/>
          </p:cNvPicPr>
          <p:nvPr/>
        </p:nvPicPr>
        <p:blipFill>
          <a:blip cstate="email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1853" y="1127123"/>
            <a:ext cx="1657350" cy="220980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/>
          <p:nvPr/>
        </p:nvPicPr>
        <p:blipFill>
          <a:blip cstate="email"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4342" y="5045010"/>
            <a:ext cx="2316086" cy="1625076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IMG-20210205-WA0011.jpg" id="12" name="Рисунок 11"/>
          <p:cNvPicPr/>
          <p:nvPr/>
        </p:nvPicPr>
        <p:blipFill>
          <a:blip cstate="email"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2539" y="4420944"/>
            <a:ext cx="2736663" cy="2176408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IMG-20210205-WA0005.jpg" id="13" name="Рисунок 12"/>
          <p:cNvPicPr/>
          <p:nvPr/>
        </p:nvPicPr>
        <p:blipFill>
          <a:blip cstate="email"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644" y="4736248"/>
            <a:ext cx="1588393" cy="2001019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http://rodnik-72.ru/%D0%94%D0%BE%D0%BA%D1%83%D0%BC%D0%B5%D0%BD%D1%82%D1%8B/123.jpg" id="14" name="Рисунок 13"/>
          <p:cNvPicPr/>
          <p:nvPr/>
        </p:nvPicPr>
        <p:blipFill>
          <a:blip cstate="email"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0428" y="596372"/>
            <a:ext cx="1643074" cy="1785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2626506"/>
      </p:ext>
    </p:extLst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4" l="-9208" r="-309" t="-200"/>
          <a:stretch/>
        </p:blipFill>
        <p:spPr>
          <a:xfrm>
            <a:off x="1056974" y="260648"/>
            <a:ext cx="1467474" cy="2952328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C:\Работа\Детский сад 83\2018-2019 гг\КОНКУРСЫ\МОИ\конференция   и   пед. чтения\ФОТО\IMG_20190213_155707.jpg" id="3" name="Picture 3"/>
          <p:cNvPicPr>
            <a:picLocks noChangeArrowheads="1"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113" y="908720"/>
            <a:ext cx="2592287" cy="1944216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987824" y="260648"/>
            <a:ext cx="3747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err="1" lang="ru-RU">
                <a:solidFill>
                  <a:srgbClr val="C00000"/>
                </a:solidFill>
                <a:latin charset="0" panose="02020603050405020304" pitchFamily="18" typeface="Times New Roman"/>
                <a:ea charset="0" panose="020F0502020204030204" pitchFamily="34" typeface="Calibri"/>
              </a:rPr>
              <a:t>Здоровьесберегающие</a:t>
            </a:r>
            <a:r>
              <a:rPr b="1" dirty="0" lang="ru-RU">
                <a:solidFill>
                  <a:srgbClr val="C00000"/>
                </a:solidFill>
                <a:latin charset="0" panose="02020603050405020304" pitchFamily="18" typeface="Times New Roman"/>
                <a:ea charset="0" panose="020F0502020204030204" pitchFamily="34" typeface="Calibri"/>
              </a:rPr>
              <a:t> технологии</a:t>
            </a:r>
            <a:endParaRPr dirty="0" lang="ru-RU"/>
          </a:p>
        </p:txBody>
      </p:sp>
      <p:pic>
        <p:nvPicPr>
          <p:cNvPr descr="https://sites.google.com/a/shko.la/d126/_/rsrc/1416683192522/obrazovanie/gruppy/gruppa-pocemucki/%D0%BF%D0%BE%D1%87%D0%B5%D0%BC%D1%83%D1%87%D0%BA%D0%B8.png" id="5" name="Picture 6"/>
          <p:cNvPicPr>
            <a:picLocks noChangeArrowheads="1"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2195" y="37562"/>
            <a:ext cx="1543758" cy="118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876" y="2852936"/>
            <a:ext cx="2843808" cy="1895872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cstate="email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340768"/>
            <a:ext cx="2951820" cy="196788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cstate="email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7" r="-76"/>
          <a:stretch/>
        </p:blipFill>
        <p:spPr>
          <a:xfrm>
            <a:off x="539552" y="5005737"/>
            <a:ext cx="4248472" cy="1632793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3"/>
          <p:cNvPicPr>
            <a:picLocks noChangeAspect="1"/>
          </p:cNvPicPr>
          <p:nvPr/>
        </p:nvPicPr>
        <p:blipFill>
          <a:blip cstate="email"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1437" y="3131676"/>
            <a:ext cx="2444003" cy="183277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cstate="email"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5" r="121"/>
          <a:stretch/>
        </p:blipFill>
        <p:spPr>
          <a:xfrm>
            <a:off x="5883438" y="4560848"/>
            <a:ext cx="2770496" cy="2060812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1888840"/>
      </p:ext>
    </p:extLst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slides/slide6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5"/>
          <a:stretch/>
        </p:blipFill>
        <p:spPr>
          <a:xfrm>
            <a:off x="2051720" y="1412776"/>
            <a:ext cx="5696247" cy="2592288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012254" y="70284"/>
            <a:ext cx="3417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i="1" lang="ru-RU" smtClean="0" sz="28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3010101010201010101" pitchFamily="66" typeface="Monotype Corsiva"/>
                <a:ea charset="0" panose="020F0502020204030204" pitchFamily="34" typeface="Calibri"/>
              </a:rPr>
              <a:t>Трудовая вахта – 2021</a:t>
            </a:r>
            <a:endParaRPr dirty="0" lang="ru-RU" sz="28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860754"/>
            <a:ext cx="3753634" cy="2502911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714032"/>
            <a:ext cx="3532844" cy="2649633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899592" y="431997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dirty="0" lang="ru-RU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В этом году вахта посвящена 320-летию нашего города. </a:t>
            </a:r>
            <a:endParaRPr dirty="0" lang="ru-RU" smtClean="0">
              <a:solidFill>
                <a:srgbClr val="00206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/>
            <a:r>
              <a:rPr dirty="0" lang="ru-RU" smtClean="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Девиз её </a:t>
            </a:r>
            <a:r>
              <a:rPr dirty="0" lang="ru-RU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остается неизменным: – </a:t>
            </a:r>
            <a:endParaRPr dirty="0" lang="ru-RU" smtClean="0">
              <a:solidFill>
                <a:srgbClr val="00206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/>
            <a:r>
              <a:rPr b="1" dirty="0" lang="ru-RU" smtClean="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«</a:t>
            </a:r>
            <a:r>
              <a:rPr b="1" dirty="0" lang="ru-RU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Процветание родного города – дело чести каждого из нас</a:t>
            </a:r>
            <a:r>
              <a:rPr b="1" dirty="0" lang="ru-RU" smtClean="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!»</a:t>
            </a:r>
            <a:endParaRPr b="1" dirty="0" lang="ru-RU">
              <a:solidFill>
                <a:srgbClr val="C0000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325934"/>
      </p:ext>
    </p:extLst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48473" y="90581"/>
            <a:ext cx="64999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году в молодежную вахту вступили 24 отряда, из них 15 школьных, 6 студенческих, по одной общественная бригада волонтеров (ЦМП) и производственная, на базе УПКБ «Деталь».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самая юная команда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присоединилась к вахте впервые, вне конкурса.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детского сада №83.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23164"/>
            <a:ext cx="1656184" cy="22082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457115"/>
            <a:ext cx="3812825" cy="28596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83" y="3573016"/>
            <a:ext cx="3228198" cy="2421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573744"/>
            <a:ext cx="1714760" cy="22863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4149080"/>
            <a:ext cx="3341201" cy="25059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966" y="4147167"/>
            <a:ext cx="1815666" cy="2420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1174124"/>
      </p:ext>
    </p:extLst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259409" y="2955652"/>
            <a:ext cx="2952328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МБДОУ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«Детский сад №83»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83868" y="980728"/>
            <a:ext cx="2808312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Средняя школа №19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96116" y="2486823"/>
            <a:ext cx="1440160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СКЦ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60927" y="3212976"/>
            <a:ext cx="1440160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ЦДО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3466" y="2349418"/>
            <a:ext cx="1440160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ТЮЗ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28049" y="3068960"/>
            <a:ext cx="1440160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МВД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1393" y="3789040"/>
            <a:ext cx="1440160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ГИБДД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67561" y="4509120"/>
            <a:ext cx="1440160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ДК «Юность»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77636" y="4653136"/>
            <a:ext cx="1440160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СЦ «Ветеран»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80112" y="1773354"/>
            <a:ext cx="2187794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Совет Ветеранов Синарского района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40847" y="3924410"/>
            <a:ext cx="1966961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Пожарная часть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10969" y="1669029"/>
            <a:ext cx="2187794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Воинская часть - 45123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54474" y="5229200"/>
            <a:ext cx="2187794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«Музей боевой славы» 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п.Мартюш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355976" y="5422894"/>
            <a:ext cx="3168352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Библиотеки города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(№12, №14,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им.Пушкина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22" name="Прямая со стрелкой 21"/>
          <p:cNvCxnSpPr>
            <a:stCxn id="3" idx="0"/>
          </p:cNvCxnSpPr>
          <p:nvPr/>
        </p:nvCxnSpPr>
        <p:spPr>
          <a:xfrm flipV="1">
            <a:off x="4735573" y="1556792"/>
            <a:ext cx="0" cy="13988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436096" y="2349418"/>
            <a:ext cx="504056" cy="7134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9" idx="1"/>
          </p:cNvCxnSpPr>
          <p:nvPr/>
        </p:nvCxnSpPr>
        <p:spPr>
          <a:xfrm flipV="1">
            <a:off x="5940152" y="2774855"/>
            <a:ext cx="1555964" cy="4381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623621" y="2902821"/>
            <a:ext cx="414337" cy="127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Прямая со стрелкой 31"/>
          <p:cNvCxnSpPr/>
          <p:nvPr/>
        </p:nvCxnSpPr>
        <p:spPr>
          <a:xfrm flipH="1" flipV="1">
            <a:off x="3007721" y="2256222"/>
            <a:ext cx="806764" cy="8518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11" idx="3"/>
          </p:cNvCxnSpPr>
          <p:nvPr/>
        </p:nvCxnSpPr>
        <p:spPr>
          <a:xfrm flipH="1" flipV="1">
            <a:off x="1983626" y="2637450"/>
            <a:ext cx="1443199" cy="6548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12" idx="3"/>
          </p:cNvCxnSpPr>
          <p:nvPr/>
        </p:nvCxnSpPr>
        <p:spPr>
          <a:xfrm flipH="1" flipV="1">
            <a:off x="2468209" y="3356992"/>
            <a:ext cx="791200" cy="1053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13" idx="3"/>
          </p:cNvCxnSpPr>
          <p:nvPr/>
        </p:nvCxnSpPr>
        <p:spPr>
          <a:xfrm flipH="1">
            <a:off x="2091553" y="3748601"/>
            <a:ext cx="1292315" cy="3284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2933233" y="4056422"/>
            <a:ext cx="865530" cy="4526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3426825" y="4161786"/>
            <a:ext cx="872109" cy="10674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4917343" y="4200438"/>
            <a:ext cx="518753" cy="12224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endCxn id="17" idx="1"/>
          </p:cNvCxnSpPr>
          <p:nvPr/>
        </p:nvCxnSpPr>
        <p:spPr>
          <a:xfrm>
            <a:off x="5940152" y="3912836"/>
            <a:ext cx="600695" cy="2996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endCxn id="15" idx="1"/>
          </p:cNvCxnSpPr>
          <p:nvPr/>
        </p:nvCxnSpPr>
        <p:spPr>
          <a:xfrm>
            <a:off x="5438170" y="4077072"/>
            <a:ext cx="839466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7" name="Picture 2" descr="http://detskiisad113.caduk.ru/images/znayk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637" y="4650563"/>
            <a:ext cx="1401171" cy="215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Прямоугольник 54"/>
          <p:cNvSpPr/>
          <p:nvPr/>
        </p:nvSpPr>
        <p:spPr>
          <a:xfrm>
            <a:off x="2411760" y="234564"/>
            <a:ext cx="4538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Социальное партнёрство</a:t>
            </a:r>
          </a:p>
        </p:txBody>
      </p:sp>
    </p:spTree>
    <p:extLst>
      <p:ext uri="{BB962C8B-B14F-4D97-AF65-F5344CB8AC3E}">
        <p14:creationId xmlns:p14="http://schemas.microsoft.com/office/powerpoint/2010/main" val="3681094463"/>
      </p:ext>
    </p:extLst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86421"/>
            <a:ext cx="3072130" cy="1727835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2"/>
          <a:stretch/>
        </p:blipFill>
        <p:spPr>
          <a:xfrm>
            <a:off x="6300192" y="206159"/>
            <a:ext cx="2493962" cy="1481138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6" name="Блок-схема: перфолента 5"/>
          <p:cNvSpPr/>
          <p:nvPr/>
        </p:nvSpPr>
        <p:spPr>
          <a:xfrm>
            <a:off x="6358086" y="6309320"/>
            <a:ext cx="1933575" cy="457200"/>
          </a:xfrm>
          <a:prstGeom prst="flowChartPunchedTap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algn="ctr" cap="flat" cmpd="sng" w="9525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b="1" dirty="0" i="1" kern="1200" lang="ru-RU" sz="1400">
                <a:solidFill>
                  <a:srgbClr val="000000"/>
                </a:solidFill>
                <a:effectLst/>
                <a:latin charset="0" panose="03010101010201010101" pitchFamily="66" typeface="Monotype Corsiva"/>
                <a:ea charset="0" panose="02020603050405020304" pitchFamily="18" typeface="Times New Roman"/>
                <a:cs charset="0" panose="02020603050405020304" pitchFamily="18" typeface="Times New Roman"/>
              </a:rPr>
              <a:t>ГИБДД</a:t>
            </a:r>
            <a:endParaRPr dirty="0" lang="ru-RU" sz="1200">
              <a:effectLst/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924944"/>
            <a:ext cx="2919341" cy="1944216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869160"/>
            <a:ext cx="2645458" cy="1763638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cstate="email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987" y="2055645"/>
            <a:ext cx="2607897" cy="1738598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cstate="email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6307" y="4578811"/>
            <a:ext cx="2738649" cy="2053987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cstate="email"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722" y="3027061"/>
            <a:ext cx="2456891" cy="1637927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cstate="email"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3729" y="4437112"/>
            <a:ext cx="2587631" cy="1725087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14" name="Блок-схема: перфолента 13"/>
          <p:cNvSpPr/>
          <p:nvPr/>
        </p:nvSpPr>
        <p:spPr>
          <a:xfrm>
            <a:off x="4918032" y="310221"/>
            <a:ext cx="1933575" cy="457200"/>
          </a:xfrm>
          <a:prstGeom prst="flowChartPunchedTap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algn="ctr" cap="flat" cmpd="sng" w="9525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b="1" dirty="0" i="1" kern="1200" lang="ru-RU" sz="1400">
                <a:solidFill>
                  <a:srgbClr val="000000"/>
                </a:solidFill>
                <a:effectLst/>
                <a:latin charset="0" panose="03010101010201010101" pitchFamily="66" typeface="Monotype Corsiva"/>
                <a:ea charset="0" panose="02020603050405020304" pitchFamily="18" typeface="Times New Roman"/>
                <a:cs charset="0" panose="02020603050405020304" pitchFamily="18" typeface="Times New Roman"/>
              </a:rPr>
              <a:t>Средняя школа №19</a:t>
            </a:r>
            <a:endParaRPr dirty="0" lang="ru-RU" sz="1200">
              <a:effectLst/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pic>
        <p:nvPicPr>
          <p:cNvPr descr="C:\Работа\Детский сад 83\2017-2018гг\ПРАЗДНИКИ 2017\1 СЕНТЯБРЯ\фото школа 19\image (18).jpg" id="15" name="Picture 4"/>
          <p:cNvPicPr>
            <a:picLocks noChangeArrowheads="1" noChangeAspect="1"/>
          </p:cNvPicPr>
          <p:nvPr/>
        </p:nvPicPr>
        <p:blipFill rotWithShape="1">
          <a:blip cstate="email"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6" r="-82"/>
          <a:stretch/>
        </p:blipFill>
        <p:spPr bwMode="auto">
          <a:xfrm>
            <a:off x="3085746" y="1030382"/>
            <a:ext cx="3064068" cy="1544213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3446757"/>
      </p:ext>
    </p:extLst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фото анал\SAM_314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2560955" cy="2000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Блок-схема: перфолента 2"/>
          <p:cNvSpPr/>
          <p:nvPr/>
        </p:nvSpPr>
        <p:spPr>
          <a:xfrm>
            <a:off x="1331641" y="2204864"/>
            <a:ext cx="2088232" cy="533400"/>
          </a:xfrm>
          <a:prstGeom prst="flowChartPunchedTap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b="1" i="1" kern="120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 ветеранов Синарского района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 descr="E:\фотографии\2016-2017 уч.г\04.05.2017 (митинг у памятника Кунавину)\P114024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592" y="2924944"/>
            <a:ext cx="2630805" cy="2143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E:\фотографии\2017-2018 уч.г\кинологи в гостях ДОУ (19.10.2017)\IMG_570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4869160"/>
            <a:ext cx="2676525" cy="16408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Блок-схема: перфолента 5"/>
          <p:cNvSpPr/>
          <p:nvPr/>
        </p:nvSpPr>
        <p:spPr>
          <a:xfrm>
            <a:off x="539552" y="6165304"/>
            <a:ext cx="2417445" cy="476250"/>
          </a:xfrm>
          <a:prstGeom prst="flowChartPunchedTap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b="1" i="1" kern="120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Общественный Совет при МВД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 descr="E:\фотографии\2016-2017 уч.г\мероприятие по ПБ (21.04.2017)\P1130896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1079" y="188640"/>
            <a:ext cx="2967355" cy="1897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C:\Users\Сергей\Downloads\IMG_20190423_11251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348408"/>
            <a:ext cx="2646189" cy="19846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Блок-схема: перфолента 8"/>
          <p:cNvSpPr/>
          <p:nvPr/>
        </p:nvSpPr>
        <p:spPr>
          <a:xfrm>
            <a:off x="4017337" y="188640"/>
            <a:ext cx="2452370" cy="435610"/>
          </a:xfrm>
          <a:prstGeom prst="flowChartPunchedTap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b="1" i="1" kern="120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Пожарная часть и ВДПО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E:\фотографии\2016-2017 уч.г\Музей боевой славы - 29.05.2017\IMG_5979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996952"/>
            <a:ext cx="2647623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E:\фотографии\2016-2017 уч.г\Музей боевой славы - 29.05.2017\IMG_5975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4726" y="4797152"/>
            <a:ext cx="2606571" cy="16408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Блок-схема: перфолента 11"/>
          <p:cNvSpPr/>
          <p:nvPr/>
        </p:nvSpPr>
        <p:spPr>
          <a:xfrm>
            <a:off x="5312994" y="4499098"/>
            <a:ext cx="3061970" cy="439420"/>
          </a:xfrm>
          <a:prstGeom prst="flowChartPunchedTap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b="1" i="1" kern="120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«Музей боевой славы» (п.Мартюш)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982996"/>
      </p:ext>
    </p:extLst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фотографии\2017-2018 уч.г\День Победы - 2018\9мая\DSC01515.JPG" id="2" name="Рисунок 1"/>
          <p:cNvPicPr/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836" y="546159"/>
            <a:ext cx="2574925" cy="1931035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E:\фотографии\2017-2018 уч.г\День Победы - 2018\9мая\DSC01468.JPG" id="3" name="Рисунок 2"/>
          <p:cNvPicPr/>
          <p:nvPr/>
        </p:nvPicPr>
        <p:blipFill>
          <a:blip cstate="email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7897" y="292179"/>
            <a:ext cx="2548131" cy="192862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4" name="Блок-схема: перфолента 3"/>
          <p:cNvSpPr/>
          <p:nvPr/>
        </p:nvSpPr>
        <p:spPr>
          <a:xfrm>
            <a:off x="829684" y="2291754"/>
            <a:ext cx="4416425" cy="439420"/>
          </a:xfrm>
          <a:prstGeom prst="flowChartPunchedTap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algn="ctr" cap="flat" cmpd="sng" w="9525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b="1" dirty="0" i="1" kern="1200" lang="ru-RU" sz="1400">
                <a:solidFill>
                  <a:srgbClr val="000000"/>
                </a:solidFill>
                <a:effectLst/>
                <a:latin charset="0" panose="03010101010201010101" pitchFamily="66" typeface="Monotype Corsiva"/>
                <a:ea charset="0" panose="02020603050405020304" pitchFamily="18" typeface="Times New Roman"/>
                <a:cs charset="0" panose="02020603050405020304" pitchFamily="18" typeface="Times New Roman"/>
              </a:rPr>
              <a:t>Военно-патриотический клуб «Медицинский спецназ»</a:t>
            </a:r>
            <a:endParaRPr dirty="0" lang="ru-RU" sz="1200">
              <a:effectLst/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pic>
        <p:nvPicPr>
          <p:cNvPr descr="F:\для слайд шоу\IMG-20190403-WA0033.jpg" id="5" name="Рисунок 4"/>
          <p:cNvPicPr/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964756"/>
            <a:ext cx="1928341" cy="2596583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E:\фото анал\SAM_4093.JPG" id="6" name="Рисунок 5"/>
          <p:cNvPicPr/>
          <p:nvPr/>
        </p:nvPicPr>
        <p:blipFill>
          <a:blip cstate="email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4875603"/>
            <a:ext cx="2404259" cy="1758117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7" name="Блок-схема: перфолента 6"/>
          <p:cNvSpPr/>
          <p:nvPr/>
        </p:nvSpPr>
        <p:spPr>
          <a:xfrm>
            <a:off x="218604" y="6309320"/>
            <a:ext cx="3378200" cy="435610"/>
          </a:xfrm>
          <a:prstGeom prst="flowChartPunchedTap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algn="ctr" cap="flat" cmpd="sng" w="9525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b="1" i="1" kern="1200" lang="ru-RU" sz="1400">
                <a:solidFill>
                  <a:srgbClr val="000000"/>
                </a:solidFill>
                <a:effectLst/>
                <a:latin charset="0" panose="03010101010201010101" pitchFamily="66" typeface="Monotype Corsiva"/>
                <a:ea charset="0" panose="02020603050405020304" pitchFamily="18" typeface="Times New Roman"/>
                <a:cs charset="0" panose="02020603050405020304" pitchFamily="18" typeface="Times New Roman"/>
              </a:rPr>
              <a:t>Библиотеки города (№12, №14, им.Пушкина)</a:t>
            </a:r>
            <a:endParaRPr lang="ru-RU" sz="1200">
              <a:effectLst/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pic>
        <p:nvPicPr>
          <p:cNvPr descr="http://detsad83.gorodku.ru/wp-content/uploads/2019/04/1-1.jpg" id="8" name="Рисунок 7"/>
          <p:cNvPicPr/>
          <p:nvPr/>
        </p:nvPicPr>
        <p:blipFill>
          <a:blip cstate="email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17025"/>
            <a:ext cx="2592288" cy="1874729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http://detsad83.gorodku.ru/wp-content/uploads/2019/04/3-1-759x1024.jpg" id="9" name="Рисунок 8"/>
          <p:cNvPicPr/>
          <p:nvPr/>
        </p:nvPicPr>
        <p:blipFill>
          <a:blip cstate="email"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5506" y="2132856"/>
            <a:ext cx="1907165" cy="2499747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10" name="Блок-схема: перфолента 9"/>
          <p:cNvSpPr/>
          <p:nvPr/>
        </p:nvSpPr>
        <p:spPr>
          <a:xfrm>
            <a:off x="5695483" y="2002998"/>
            <a:ext cx="2764790" cy="435610"/>
          </a:xfrm>
          <a:prstGeom prst="flowChartPunchedTap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algn="ctr" cap="flat" cmpd="sng" w="9525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b="1" dirty="0" i="1" kern="1200" lang="ru-RU" sz="1400">
                <a:solidFill>
                  <a:srgbClr val="000000"/>
                </a:solidFill>
                <a:effectLst/>
                <a:latin charset="0" panose="03010101010201010101" pitchFamily="66" typeface="Monotype Corsiva"/>
                <a:ea charset="0" panose="02020603050405020304" pitchFamily="18" typeface="Times New Roman"/>
                <a:cs charset="0" panose="02020603050405020304" pitchFamily="18" typeface="Times New Roman"/>
              </a:rPr>
              <a:t>Центр туризма</a:t>
            </a:r>
            <a:endParaRPr dirty="0" lang="ru-RU" sz="1200">
              <a:effectLst/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pic>
        <p:nvPicPr>
          <p:cNvPr descr="C:\Работа\Детский сад 83\Фото\ФОТО 2017\ЗАРНИЧКА\P1130446.JPG" id="11" name="Picture 4"/>
          <p:cNvPicPr>
            <a:picLocks noChangeArrowheads="1" noChangeAspect="1"/>
          </p:cNvPicPr>
          <p:nvPr/>
        </p:nvPicPr>
        <p:blipFill rotWithShape="1">
          <a:blip cstate="email"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" r="-139"/>
          <a:stretch/>
        </p:blipFill>
        <p:spPr bwMode="auto">
          <a:xfrm>
            <a:off x="3169761" y="2813335"/>
            <a:ext cx="3181288" cy="1852751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12" name="Блок-схема: перфолента 11"/>
          <p:cNvSpPr/>
          <p:nvPr/>
        </p:nvSpPr>
        <p:spPr>
          <a:xfrm>
            <a:off x="4097912" y="4377411"/>
            <a:ext cx="2615366" cy="436116"/>
          </a:xfrm>
          <a:prstGeom prst="flowChartPunchedTap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algn="ctr" cap="flat" cmpd="sng" w="9525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b="1" dirty="0" i="1" lang="ru-RU" sz="1600">
                <a:effectLst/>
                <a:latin charset="0" pitchFamily="66" typeface="Monotype Corsiva"/>
                <a:ea typeface="Times New Roman"/>
              </a:rPr>
              <a:t>Воинская часть</a:t>
            </a:r>
            <a:endParaRPr dirty="0" i="1" lang="ru-RU" sz="1600">
              <a:effectLst/>
              <a:latin charset="0" pitchFamily="66" typeface="Monotype Corsiva"/>
              <a:ea typeface="Times New Roman"/>
            </a:endParaRPr>
          </a:p>
        </p:txBody>
      </p:sp>
      <p:pic>
        <p:nvPicPr>
          <p:cNvPr id="13" name="Объект 3">
            <a:extLst>
              <a:ext uri="{FF2B5EF4-FFF2-40B4-BE49-F238E27FC236}">
                <a16:creationId xmlns:a16="http://schemas.microsoft.com/office/drawing/2014/main" id="{059104FA-07E8-4C8C-B081-CF17BA3BF9DE}"/>
              </a:ext>
            </a:extLst>
          </p:cNvPr>
          <p:cNvPicPr>
            <a:picLocks noChangeAspect="1"/>
          </p:cNvPicPr>
          <p:nvPr/>
        </p:nvPicPr>
        <p:blipFill>
          <a:blip cstate="email"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057" y="4977558"/>
            <a:ext cx="2964193" cy="167099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14" name="Блок-схема: перфолента 13">
            <a:extLst>
              <a:ext uri="{FF2B5EF4-FFF2-40B4-BE49-F238E27FC236}">
                <a16:creationId xmlns:a16="http://schemas.microsoft.com/office/drawing/2014/main" id="{F9417D35-43F1-4ABA-BA8C-5344CE5E3D9C}"/>
              </a:ext>
            </a:extLst>
          </p:cNvPr>
          <p:cNvSpPr/>
          <p:nvPr/>
        </p:nvSpPr>
        <p:spPr>
          <a:xfrm>
            <a:off x="7218876" y="4830717"/>
            <a:ext cx="1620424" cy="436116"/>
          </a:xfrm>
          <a:prstGeom prst="flowChartPunchedTap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algn="ctr" cap="flat" cmpd="sng" w="9525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b="1" dirty="0" i="1" lang="ru-RU" sz="1400">
                <a:effectLst/>
                <a:latin charset="0" pitchFamily="66" typeface="Monotype Corsiva"/>
                <a:ea typeface="Times New Roman"/>
              </a:rPr>
              <a:t>ТЮЗ</a:t>
            </a:r>
            <a:endParaRPr dirty="0" i="1" lang="ru-RU" sz="1400">
              <a:effectLst/>
              <a:latin charset="0" pitchFamily="66" typeface="Monotype Corsiva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1751212"/>
      </p:ext>
    </p:extLst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slides/slide6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61;p31"/>
          <p:cNvPicPr preferRelativeResize="0"/>
          <p:nvPr/>
        </p:nvPicPr>
        <p:blipFill>
          <a:blip cstate="email"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476672"/>
            <a:ext cx="2736304" cy="1728192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3" name="Google Shape;731;p77"/>
          <p:cNvPicPr preferRelativeResize="0"/>
          <p:nvPr/>
        </p:nvPicPr>
        <p:blipFill rotWithShape="1">
          <a:blip cstate="email"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4" r="-164"/>
          <a:stretch/>
        </p:blipFill>
        <p:spPr>
          <a:xfrm>
            <a:off x="323528" y="2708920"/>
            <a:ext cx="2565648" cy="2113539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4" name="Google Shape;730;p77"/>
          <p:cNvPicPr preferRelativeResize="0"/>
          <p:nvPr/>
        </p:nvPicPr>
        <p:blipFill>
          <a:blip cstate="email"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4293096"/>
            <a:ext cx="2880320" cy="216024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5" name="Блок-схема: перфолента 4"/>
          <p:cNvSpPr/>
          <p:nvPr/>
        </p:nvSpPr>
        <p:spPr>
          <a:xfrm>
            <a:off x="904975" y="6161236"/>
            <a:ext cx="1656184" cy="436116"/>
          </a:xfrm>
          <a:prstGeom prst="flowChartPunchedTap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algn="ctr" cap="flat" cmpd="sng" w="9525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b="1" dirty="0" i="1" lang="ru-RU" sz="1600">
                <a:effectLst/>
                <a:latin charset="0" pitchFamily="66" typeface="Monotype Corsiva"/>
                <a:ea typeface="Times New Roman"/>
              </a:rPr>
              <a:t>КУПК</a:t>
            </a:r>
            <a:endParaRPr dirty="0" i="1" lang="ru-RU" sz="1600">
              <a:effectLst/>
              <a:latin charset="0" pitchFamily="66" typeface="Monotype Corsiva"/>
              <a:ea typeface="Times New Roman"/>
            </a:endParaRPr>
          </a:p>
        </p:txBody>
      </p:sp>
      <p:pic>
        <p:nvPicPr>
          <p:cNvPr descr="E:\фотографии\2017-2018 уч.г\студенты КУРТ (зд рисование)\IMG_20180410_111059.jpg" id="6" name="Рисунок 5"/>
          <p:cNvPicPr/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02196"/>
            <a:ext cx="3114040" cy="175260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68B842-F983-4146-A5FF-5128151A3A8D}"/>
              </a:ext>
            </a:extLst>
          </p:cNvPr>
          <p:cNvPicPr/>
          <p:nvPr/>
        </p:nvPicPr>
        <p:blipFill>
          <a:blip cstate="email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1916832"/>
            <a:ext cx="3048174" cy="208787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8" name="Блок-схема: перфолента 7"/>
          <p:cNvSpPr/>
          <p:nvPr/>
        </p:nvSpPr>
        <p:spPr>
          <a:xfrm>
            <a:off x="7358088" y="1698774"/>
            <a:ext cx="1656184" cy="436116"/>
          </a:xfrm>
          <a:prstGeom prst="flowChartPunchedTap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algn="ctr" cap="flat" cmpd="sng" w="9525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b="1" dirty="0" i="1" lang="ru-RU" sz="1600">
                <a:effectLst/>
                <a:latin charset="0" pitchFamily="66" typeface="Monotype Corsiva"/>
                <a:ea typeface="Times New Roman"/>
              </a:rPr>
              <a:t>КУРТ</a:t>
            </a:r>
            <a:endParaRPr dirty="0" i="1" lang="ru-RU" sz="1600">
              <a:effectLst/>
              <a:latin charset="0" pitchFamily="66" typeface="Monotype Corsiva"/>
              <a:ea typeface="Times New Roman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cstate="email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4" r="-116"/>
          <a:stretch/>
        </p:blipFill>
        <p:spPr>
          <a:xfrm>
            <a:off x="3193932" y="1678583"/>
            <a:ext cx="2462052" cy="1922823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10" name="Блок-схема: перфолента 9"/>
          <p:cNvSpPr/>
          <p:nvPr/>
        </p:nvSpPr>
        <p:spPr>
          <a:xfrm>
            <a:off x="284168" y="2021282"/>
            <a:ext cx="2909764" cy="435610"/>
          </a:xfrm>
          <a:prstGeom prst="flowChartPunchedTap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algn="ctr" cap="flat" cmpd="sng" w="9525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b="1" i="1" kern="1200" lang="ru-RU" sz="1400">
                <a:solidFill>
                  <a:srgbClr val="000000"/>
                </a:solidFill>
                <a:effectLst/>
                <a:latin charset="0" panose="03010101010201010101" pitchFamily="66" typeface="Monotype Corsiva"/>
                <a:ea charset="0" panose="02020603050405020304" pitchFamily="18" typeface="Times New Roman"/>
                <a:cs charset="0" panose="02020603050405020304" pitchFamily="18" typeface="Times New Roman"/>
              </a:rPr>
              <a:t>Каменск-Уральская спортивная школа</a:t>
            </a:r>
            <a:endParaRPr lang="ru-RU" sz="1200">
              <a:effectLst/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pic>
        <p:nvPicPr>
          <p:cNvPr descr="G:\фотографии\2017-2018 уч.г\IMG_20171031_095020.jpg" id="11" name="Рисунок 10"/>
          <p:cNvPicPr/>
          <p:nvPr/>
        </p:nvPicPr>
        <p:blipFill>
          <a:blip cstate="email"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319" y="3997027"/>
            <a:ext cx="2019300" cy="2600325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12" name="Блок-схема: перфолента 11"/>
          <p:cNvSpPr/>
          <p:nvPr/>
        </p:nvSpPr>
        <p:spPr>
          <a:xfrm>
            <a:off x="5422394" y="6235531"/>
            <a:ext cx="2909764" cy="435610"/>
          </a:xfrm>
          <a:prstGeom prst="flowChartPunchedTap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algn="ctr" cap="flat" cmpd="sng" w="9525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b="1" dirty="0" i="1" kern="1200" lang="ru-RU" sz="1400">
                <a:solidFill>
                  <a:srgbClr val="000000"/>
                </a:solidFill>
                <a:effectLst/>
                <a:latin charset="0" panose="03010101010201010101" pitchFamily="66" typeface="Monotype Corsiva"/>
                <a:ea charset="0" panose="02020603050405020304" pitchFamily="18" typeface="Times New Roman"/>
                <a:cs charset="0" panose="02020603050405020304" pitchFamily="18" typeface="Times New Roman"/>
              </a:rPr>
              <a:t>Взаимодействие с ДОУ и СОШ</a:t>
            </a:r>
            <a:endParaRPr dirty="0" lang="ru-RU" sz="1200">
              <a:effectLst/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2671972"/>
      </p:ext>
    </p:extLst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slides/slide6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620688"/>
            <a:ext cx="2700300" cy="180020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9"/>
          <a:stretch/>
        </p:blipFill>
        <p:spPr>
          <a:xfrm>
            <a:off x="4499992" y="454826"/>
            <a:ext cx="4273518" cy="1872208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3933056"/>
            <a:ext cx="1851670" cy="2468893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885468"/>
            <a:ext cx="1962218" cy="2616291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6" name="Блок-схема: перфолента 5"/>
          <p:cNvSpPr/>
          <p:nvPr/>
        </p:nvSpPr>
        <p:spPr>
          <a:xfrm>
            <a:off x="1761067" y="5966339"/>
            <a:ext cx="1697430" cy="435610"/>
          </a:xfrm>
          <a:prstGeom prst="flowChartPunchedTap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algn="ctr" cap="flat" cmpd="sng" w="9525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b="1" dirty="0" i="1" kern="1200" lang="ru-RU" smtClean="0" sz="1400">
                <a:solidFill>
                  <a:srgbClr val="002060"/>
                </a:solidFill>
                <a:effectLst/>
                <a:latin charset="0" panose="03010101010201010101" pitchFamily="66" typeface="Monotype Corsiva"/>
                <a:ea charset="0" panose="02020603050405020304" pitchFamily="18" typeface="Times New Roman"/>
                <a:cs charset="0" panose="02020603050405020304" pitchFamily="18" typeface="Times New Roman"/>
              </a:rPr>
              <a:t>Филармония</a:t>
            </a:r>
            <a:endParaRPr dirty="0" lang="ru-RU" sz="1200">
              <a:solidFill>
                <a:srgbClr val="002060"/>
              </a:solidFill>
              <a:effectLst/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cstate="email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295" y="2199283"/>
            <a:ext cx="2151394" cy="1434263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cstate="email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5"/>
          <a:stretch/>
        </p:blipFill>
        <p:spPr>
          <a:xfrm>
            <a:off x="5724128" y="2177353"/>
            <a:ext cx="3301802" cy="1755703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10" name="Блок-схема: перфолента 9"/>
          <p:cNvSpPr/>
          <p:nvPr/>
        </p:nvSpPr>
        <p:spPr>
          <a:xfrm>
            <a:off x="2172456" y="156108"/>
            <a:ext cx="4055727" cy="435610"/>
          </a:xfrm>
          <a:prstGeom prst="flowChartPunchedTap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algn="ctr" cap="flat" cmpd="sng" w="9525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b="1" dirty="0" i="1" lang="ru-RU" smtClean="0" sz="1400">
                <a:solidFill>
                  <a:srgbClr val="002060"/>
                </a:solidFill>
                <a:latin charset="0" panose="03010101010201010101" pitchFamily="66" typeface="Monotype Corsiva"/>
                <a:ea charset="0" panose="02020603050405020304" pitchFamily="18" typeface="Times New Roman"/>
                <a:cs charset="0" panose="02020603050405020304" pitchFamily="18" typeface="Times New Roman"/>
              </a:rPr>
              <a:t>Городская территориальная избирательная комиссия </a:t>
            </a:r>
            <a:endParaRPr dirty="0" lang="ru-RU" sz="1200">
              <a:solidFill>
                <a:srgbClr val="002060"/>
              </a:solidFill>
              <a:effectLst/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cstate="email"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884" y="4224978"/>
            <a:ext cx="2753732" cy="2065299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12" name="Блок-схема: перфолента 11"/>
          <p:cNvSpPr/>
          <p:nvPr/>
        </p:nvSpPr>
        <p:spPr>
          <a:xfrm>
            <a:off x="6876256" y="5966339"/>
            <a:ext cx="1697430" cy="435610"/>
          </a:xfrm>
          <a:prstGeom prst="flowChartPunchedTap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algn="ctr" cap="flat" cmpd="sng" w="9525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b="1" dirty="0" i="1" kern="1200" lang="ru-RU" smtClean="0" sz="1400">
                <a:solidFill>
                  <a:srgbClr val="002060"/>
                </a:solidFill>
                <a:effectLst/>
                <a:latin charset="0" panose="03010101010201010101" pitchFamily="66" typeface="Monotype Corsiva"/>
                <a:ea charset="0" panose="02020603050405020304" pitchFamily="18" typeface="Times New Roman"/>
                <a:cs charset="0" panose="02020603050405020304" pitchFamily="18" typeface="Times New Roman"/>
              </a:rPr>
              <a:t>ЦПМСС</a:t>
            </a:r>
            <a:endParaRPr dirty="0" lang="ru-RU" sz="1200">
              <a:solidFill>
                <a:srgbClr val="002060"/>
              </a:solidFill>
              <a:effectLst/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1473843"/>
      </p:ext>
    </p:extLst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332656"/>
            <a:ext cx="63367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Укомплектованность педагогическими кадрами 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на 2022-2023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уч.год</a:t>
            </a:r>
            <a:endParaRPr lang="ru-RU" sz="2000" b="1" dirty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l"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40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воспитателей, </a:t>
            </a:r>
          </a:p>
          <a:p>
            <a:pPr marL="342900" indent="-342900" algn="l"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музыкальные руководители, </a:t>
            </a:r>
          </a:p>
          <a:p>
            <a:pPr marL="342900" indent="-342900" algn="l"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инструктора по физическому воспитанию, </a:t>
            </a:r>
          </a:p>
          <a:p>
            <a:pPr marL="342900" indent="-342900" algn="l"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педагог-психолог,</a:t>
            </a:r>
          </a:p>
          <a:p>
            <a:pPr marL="342900" indent="-342900" algn="l"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учитель-логопед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Образовательный уровень:</a:t>
            </a:r>
          </a:p>
        </p:txBody>
      </p:sp>
      <p:pic>
        <p:nvPicPr>
          <p:cNvPr id="3074" name="Picture 2" descr="http://school19ys.ru/wp-content/uploads/2017/01/%D0%94%D0%BE%D1%81%D1%82%D0%B8%D0%B6%D0%B5%D0%BD%D0%B8%D1%8F-%D0%B4%D0%B5%D1%82%D0%B5%D0%B9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91" y="4199930"/>
            <a:ext cx="2876631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detsad60.68edu.ru/pics/psihologiya00000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9771" y="1067579"/>
            <a:ext cx="3265379" cy="212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_MG_004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BCA55F"/>
              </a:clrFrom>
              <a:clrTo>
                <a:srgbClr val="BCA55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76" t="20012" r="15311" b="25865"/>
          <a:stretch>
            <a:fillRect/>
          </a:stretch>
        </p:blipFill>
        <p:spPr bwMode="auto">
          <a:xfrm>
            <a:off x="7297449" y="126573"/>
            <a:ext cx="17536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Диаграмма 10"/>
          <p:cNvGraphicFramePr/>
          <p:nvPr>
            <p:extLst/>
          </p:nvPr>
        </p:nvGraphicFramePr>
        <p:xfrm>
          <a:off x="3131840" y="3501008"/>
          <a:ext cx="496855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84286915"/>
      </p:ext>
    </p:extLst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udssolnishko.ucoz.ru/vospitate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2396981" cy="493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476672"/>
            <a:ext cx="61926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  <a:cs typeface="Times New Roman" panose="02020603050405020304" pitchFamily="18" charset="0"/>
              </a:rPr>
              <a:t>Сводный анализ аттестации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  <a:cs typeface="Times New Roman" panose="02020603050405020304" pitchFamily="18" charset="0"/>
              </a:rPr>
              <a:t>педагогических работников </a:t>
            </a:r>
            <a:br>
              <a:rPr lang="ru-RU" sz="2800" b="1" dirty="0">
                <a:solidFill>
                  <a:srgbClr val="C00000"/>
                </a:solidFill>
                <a:latin typeface="Monotype Corsiva" pitchFamily="66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  <a:cs typeface="Times New Roman" panose="02020603050405020304" pitchFamily="18" charset="0"/>
              </a:rPr>
              <a:t>на 2021-2022 </a:t>
            </a:r>
            <a:r>
              <a:rPr lang="ru-RU" sz="2800" b="1" dirty="0" err="1">
                <a:solidFill>
                  <a:srgbClr val="C00000"/>
                </a:solidFill>
                <a:latin typeface="Monotype Corsiva" pitchFamily="66" charset="0"/>
                <a:cs typeface="Times New Roman" panose="02020603050405020304" pitchFamily="18" charset="0"/>
              </a:rPr>
              <a:t>уч.год</a:t>
            </a:r>
            <a:endParaRPr lang="ru-RU" sz="2800" dirty="0"/>
          </a:p>
        </p:txBody>
      </p:sp>
      <p:graphicFrame>
        <p:nvGraphicFramePr>
          <p:cNvPr id="4" name="Объект 9"/>
          <p:cNvGraphicFramePr>
            <a:graphicFrameLocks/>
          </p:cNvGraphicFramePr>
          <p:nvPr>
            <p:extLst/>
          </p:nvPr>
        </p:nvGraphicFramePr>
        <p:xfrm>
          <a:off x="611560" y="332656"/>
          <a:ext cx="8712968" cy="7078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6601197"/>
      </p:ext>
    </p:extLst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85" y="476672"/>
            <a:ext cx="2520280" cy="18902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597" y="260648"/>
            <a:ext cx="2513218" cy="18849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237" y="3140968"/>
            <a:ext cx="2472274" cy="1854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MG_3867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2722" y="2787736"/>
            <a:ext cx="2487639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D:\фотоотчёты 2018-2019\ЗОЖ\экскурсия в мед.кабинет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6720" y="4441622"/>
            <a:ext cx="2655793" cy="1925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670" y="959998"/>
            <a:ext cx="2404277" cy="1803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 descr="http://static3.depositphotos.com/1005091/214/v/950/depositphotos_2148031-stock-illustration-cartoon-massage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7416" y="4843934"/>
            <a:ext cx="1246618" cy="185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detsad-kitty.ru/uploads/posts/2014-03/1395215325_2doctor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409584"/>
            <a:ext cx="2627784" cy="220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lh3.googleusercontent.com/proxy/15e7ZbuckEUwpvwqnMFHPb-4Dnu2LVGU4mWC_AU3Jz2M396QaVISIicgpYh2TnmnwlFLQQFiDxJ2_3QkRtoe5P2PKheyGfXfdZ6Wgr9ay7-ioaLZths4HBy2NjyuLUlQMntH0FVdkN9nzKJ1CeSDGW1P5VoI7lKDCQHexZZEuM3kYTaJW-UCjoTF3MjNMryU4eC72SQeWU15FjyhGmVuIjIIDO3qm-xv9ANWRttAXcIQuJAagFOlWTdV4pkMjCkcI6LBDz0d6XqYctQ_UQqSgsfSSCaP2bC6SYqm7AQL2q6TZj6wRb6NDOxEimhC8bKE3WKVIwd_GUFJjY1vV_vzM9H0egLFjRARXnSS4hmu4qQZ9UQsGifHK3olQglnhnIoGGw6FsF4xU1D=s0-d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0588" y="2501743"/>
            <a:ext cx="1738495" cy="208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791688"/>
      </p:ext>
    </p:extLst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</a:rPr>
              <a:t>Представлен опыт профессиональной деятельности на уровне области (участие в Международной специализированной выставке «Дорога-2019», на Форум-выставке «Образование и карьера на Урале – 2019» </a:t>
            </a:r>
          </a:p>
          <a:p>
            <a:pPr algn="ctr"/>
            <a:r>
              <a:rPr b="1" dirty="0" lang="ru-RU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</a:rPr>
              <a:t>(г. Екатеринбург) на площадке Международного выставочного центра «Екатеринбург-ЭКСПО»</a:t>
            </a:r>
            <a:endParaRPr b="1" dirty="0" lang="ru-RU">
              <a:solidFill>
                <a:srgbClr val="002060"/>
              </a:solidFill>
            </a:endParaRPr>
          </a:p>
        </p:txBody>
      </p:sp>
      <p:pic>
        <p:nvPicPr>
          <p:cNvPr id="3" name="Google Shape;699;p74"/>
          <p:cNvPicPr preferRelativeResize="0"/>
          <p:nvPr/>
        </p:nvPicPr>
        <p:blipFill rotWithShape="1">
          <a:blip cstate="email"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8" r="87"/>
          <a:stretch/>
        </p:blipFill>
        <p:spPr>
          <a:xfrm>
            <a:off x="1259632" y="1844824"/>
            <a:ext cx="3168352" cy="201622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4" name="Google Shape;709;p75"/>
          <p:cNvPicPr preferRelativeResize="0"/>
          <p:nvPr/>
        </p:nvPicPr>
        <p:blipFill>
          <a:blip cstate="email"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818928"/>
            <a:ext cx="3088471" cy="1977595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5" name="Google Shape;708;p75"/>
          <p:cNvPicPr preferRelativeResize="0"/>
          <p:nvPr/>
        </p:nvPicPr>
        <p:blipFill rotWithShape="1">
          <a:blip cstate="email"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" r="-14"/>
          <a:stretch/>
        </p:blipFill>
        <p:spPr>
          <a:xfrm>
            <a:off x="5220072" y="4221088"/>
            <a:ext cx="3358672" cy="213352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6" name="Google Shape;700;p74"/>
          <p:cNvPicPr preferRelativeResize="0"/>
          <p:nvPr/>
        </p:nvPicPr>
        <p:blipFill>
          <a:blip cstate="email"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4293096"/>
            <a:ext cx="3328056" cy="2142702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2550544"/>
      </p:ext>
    </p:extLst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slides/slide7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15616" y="260648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450215">
              <a:spcAft>
                <a:spcPts val="0"/>
              </a:spcAft>
            </a:pPr>
            <a:r>
              <a:rPr dirty="0" lang="ru-RU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Опытом своей работы активно делятся с педагогами города и области:</a:t>
            </a:r>
            <a:endParaRPr dirty="0" lang="ru-RU" sz="1400">
              <a:solidFill>
                <a:srgbClr val="002060"/>
              </a:solidFill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ctr">
              <a:spcAft>
                <a:spcPts val="0"/>
              </a:spcAft>
            </a:pPr>
            <a:r>
              <a:rPr b="1" dirty="0" lang="ru-RU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Приезд заместителя министра образования Свердловской области</a:t>
            </a:r>
            <a:endParaRPr dirty="0" lang="ru-RU" sz="1400">
              <a:solidFill>
                <a:srgbClr val="002060"/>
              </a:solidFill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ctr">
              <a:spcAft>
                <a:spcPts val="0"/>
              </a:spcAft>
            </a:pPr>
            <a:r>
              <a:rPr b="1" dirty="0" err="1" lang="ru-RU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Зеленова</a:t>
            </a:r>
            <a:r>
              <a:rPr b="1" dirty="0" lang="ru-RU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 Юрия Николаевича (31 января 2018г.)</a:t>
            </a:r>
            <a:endParaRPr dirty="0" lang="ru-RU" sz="1400">
              <a:solidFill>
                <a:srgbClr val="002060"/>
              </a:solidFill>
              <a:effectLst/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</p:txBody>
      </p:sp>
      <p:pic>
        <p:nvPicPr>
          <p:cNvPr descr="C:\Users\Лариса\AppData\Local\Temp\Rar$DIa0.034\IMG_20180124_135457_1.jpg" id="10" name="Рисунок 9"/>
          <p:cNvPicPr/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3113484" cy="2448272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C:\Users\Лариса\AppData\Local\Temp\Rar$DIa0.090\IMG_20180124_135135.jpg" id="11" name="Рисунок 10"/>
          <p:cNvPicPr/>
          <p:nvPr/>
        </p:nvPicPr>
        <p:blipFill>
          <a:blip cstate="email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340768"/>
            <a:ext cx="3096344" cy="237626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C:\Users\Лариса\AppData\Local\Temp\Rar$DIa0.105\IMG_20180124_135024.jpg" id="12" name="Рисунок 11"/>
          <p:cNvPicPr/>
          <p:nvPr/>
        </p:nvPicPr>
        <p:blipFill rotWithShape="1"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 bwMode="auto">
          <a:xfrm>
            <a:off x="2837418" y="3717032"/>
            <a:ext cx="3920212" cy="2510418"/>
          </a:xfrm>
          <a:prstGeom prst="round2DiagRect">
            <a:avLst>
              <a:gd fmla="val 16667" name="adj1"/>
              <a:gd fmla="val 0" name="adj2"/>
            </a:avLst>
          </a:prstGeom>
          <a:ln algn="ctr" cap="sq" cmpd="sng" w="88900">
            <a:solidFill>
              <a:srgbClr val="FFFFFF"/>
            </a:solidFill>
            <a:prstDash val="solid"/>
            <a:miter lim="800000"/>
            <a:headEnd len="med" type="none" w="med"/>
            <a:tailEnd len="med" type="none" w="med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descr="http://900igr.net/up/datai/104337/0004-011-.jpg" id="13" name="Рисунок 12"/>
          <p:cNvPicPr/>
          <p:nvPr/>
        </p:nvPicPr>
        <p:blipFill>
          <a:blip cstate="email"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507791"/>
            <a:ext cx="1793810" cy="17409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gkb4-almaty.kz/wp-content/uploads/2017/07/0_106148_6f9867e1_orig.png" id="14" name="Рисунок 13"/>
          <p:cNvPicPr/>
          <p:nvPr/>
        </p:nvPicPr>
        <p:blipFill>
          <a:blip cstate="email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507791"/>
            <a:ext cx="1840736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1961405"/>
      </p:ext>
    </p:extLst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slides/slide7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b="1" dirty="0" lang="ru-RU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Презентация практического опыта в рамках программы </a:t>
            </a:r>
          </a:p>
          <a:p>
            <a:pPr algn="ctr">
              <a:spcAft>
                <a:spcPts val="0"/>
              </a:spcAft>
            </a:pPr>
            <a:r>
              <a:rPr b="1" dirty="0" lang="ru-RU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«Уральская инженерная школа»</a:t>
            </a:r>
            <a:endParaRPr dirty="0" lang="ru-RU" sz="1400">
              <a:solidFill>
                <a:srgbClr val="002060"/>
              </a:solidFill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ctr">
              <a:spcAft>
                <a:spcPts val="0"/>
              </a:spcAft>
            </a:pPr>
            <a:r>
              <a:rPr b="1" dirty="0" lang="ru-RU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для главы города А.В. </a:t>
            </a:r>
            <a:r>
              <a:rPr b="1" dirty="0" err="1" lang="ru-RU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Шмыкова</a:t>
            </a:r>
            <a:r>
              <a:rPr b="1" dirty="0" lang="ru-RU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, Члена Совета Федерации Федерального Собрания РФ </a:t>
            </a:r>
            <a:r>
              <a:rPr b="1" dirty="0" err="1" lang="ru-RU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Э.Э.Росселя</a:t>
            </a:r>
            <a:r>
              <a:rPr b="1" dirty="0" lang="ru-RU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 и</a:t>
            </a:r>
            <a:endParaRPr dirty="0" lang="ru-RU" sz="1400">
              <a:solidFill>
                <a:srgbClr val="002060"/>
              </a:solidFill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ctr">
              <a:spcAft>
                <a:spcPts val="0"/>
              </a:spcAft>
            </a:pPr>
            <a:r>
              <a:rPr b="1" dirty="0" lang="ru-RU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зам. председателя Законодательного Собрания </a:t>
            </a:r>
            <a:r>
              <a:rPr b="1" dirty="0" err="1" lang="ru-RU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В.В.Якимова</a:t>
            </a:r>
            <a:endParaRPr dirty="0" lang="ru-RU" sz="1400">
              <a:solidFill>
                <a:srgbClr val="002060"/>
              </a:solidFill>
              <a:effectLst/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4F14E2-F650-4727-9A22-1C2BFF7A4D42}"/>
              </a:ext>
            </a:extLst>
          </p:cNvPr>
          <p:cNvPicPr/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844824"/>
            <a:ext cx="2808312" cy="216024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E2AAA6-0661-4780-8C2E-B07E4680115D}"/>
              </a:ext>
            </a:extLst>
          </p:cNvPr>
          <p:cNvPicPr/>
          <p:nvPr/>
        </p:nvPicPr>
        <p:blipFill rotWithShape="1">
          <a:blip cstate="email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47"/>
          <a:stretch/>
        </p:blipFill>
        <p:spPr>
          <a:xfrm>
            <a:off x="5076056" y="1844824"/>
            <a:ext cx="2952328" cy="2088232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D94010-5B98-4F1C-8640-C41C4DEFB6AF}"/>
              </a:ext>
            </a:extLst>
          </p:cNvPr>
          <p:cNvPicPr/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4365104"/>
            <a:ext cx="2782838" cy="2081785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E:\фотографии\2017-2018 уч.г\Встреча с Э.Росселем 31 августа 2017\DSC09329.JPG" id="6" name="Picture 2"/>
          <p:cNvPicPr/>
          <p:nvPr/>
        </p:nvPicPr>
        <p:blipFill>
          <a:blip cstate="email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276036"/>
            <a:ext cx="3034928" cy="2105035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186070"/>
      </p:ext>
    </p:extLst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slides/slide7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b="1" dirty="0" lang="ru-RU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Областной семинар «Воспитание детей и молодёжи как стратегический общенациональный приоритет: муниципальная модель позитивной социализации учащихся»</a:t>
            </a:r>
            <a:endParaRPr dirty="0" lang="ru-RU" sz="1400">
              <a:solidFill>
                <a:srgbClr val="002060"/>
              </a:solidFill>
              <a:effectLst/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</p:txBody>
      </p:sp>
      <p:pic>
        <p:nvPicPr>
          <p:cNvPr descr="D:\фотографии\2017-2018 уч.г\Областной семинар - 20.11.2017\P1150712.JPG" id="3" name="Рисунок 2"/>
          <p:cNvPicPr/>
          <p:nvPr/>
        </p:nvPicPr>
        <p:blipFill>
          <a:blip cstate="email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217" y="1183978"/>
            <a:ext cx="2720727" cy="2088232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/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4408" y="1373535"/>
            <a:ext cx="1800200" cy="2423517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D:\фотографии\2017-2018 уч.г\Областной семинар - 20.11.2017\P1150740.JPG" id="5" name="Рисунок 4"/>
          <p:cNvPicPr/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2673" y="1052736"/>
            <a:ext cx="2591941" cy="1939652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-1471860" y="347388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</a:rPr>
              <a:t>Августовская городская </a:t>
            </a:r>
          </a:p>
          <a:p>
            <a:pPr algn="ctr"/>
            <a:r>
              <a:rPr b="1" dirty="0" lang="ru-RU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</a:rPr>
              <a:t>педагогическая конференция</a:t>
            </a:r>
            <a:endParaRPr dirty="0" lang="ru-RU">
              <a:solidFill>
                <a:srgbClr val="002060"/>
              </a:solidFill>
            </a:endParaRPr>
          </a:p>
        </p:txBody>
      </p:sp>
      <p:pic>
        <p:nvPicPr>
          <p:cNvPr descr="D:\фотографии\2018-2019 уч.год\августовская конференция - 2018\IMG_4309.JPG" id="7" name="Рисунок 6"/>
          <p:cNvPicPr/>
          <p:nvPr/>
        </p:nvPicPr>
        <p:blipFill>
          <a:blip cstate="email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4355217"/>
            <a:ext cx="2918445" cy="2188686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D:\фотографии\2018-2019 уч.год\августовская конференция - 2018\IMG_4308.JPG" id="8" name="Рисунок 7"/>
          <p:cNvPicPr/>
          <p:nvPr/>
        </p:nvPicPr>
        <p:blipFill rotWithShape="1">
          <a:blip cstate="email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9"/>
          <a:stretch/>
        </p:blipFill>
        <p:spPr bwMode="auto">
          <a:xfrm rot="16200000">
            <a:off x="1258706" y="4394827"/>
            <a:ext cx="1944216" cy="1798348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descr="D:\фотографии\2018-2019 уч.год\августовская конференция - 2018\IMG-ded2d58f71acde1c07d26f99e292312b-V.jpg" id="9" name="Рисунок 8"/>
          <p:cNvPicPr/>
          <p:nvPr/>
        </p:nvPicPr>
        <p:blipFill>
          <a:blip cstate="email"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9081" y="3494821"/>
            <a:ext cx="1941391" cy="2666677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4104348"/>
      </p:ext>
    </p:extLst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Стажёрские площадки для городского педагогического сообщества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E:\фотографии\2017-2018 уч.г\стажёрка Ю.Г. - 14.03.2018\IMG_3828 (2)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5" y="908721"/>
            <a:ext cx="2808312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E:\фотографии\2017-2018 уч.г\стаж.площадка Фанасеевой О.А. (май 2018)\IMG_20180522_134605 (2)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720342"/>
            <a:ext cx="3989174" cy="22046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E:\фотографии\2017-2018 уч.г\стаж.площадка Мешалиной Н.А. - май 2018\IMG_20180516_13392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2732" y="3861048"/>
            <a:ext cx="4413885" cy="2483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F:\стажёрка И.В.Буркова-14.03.2019\IMG_20190314_134527 (2)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6617" y="3284984"/>
            <a:ext cx="3059832" cy="22691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0309374"/>
      </p:ext>
    </p:extLst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 педагогов детского сада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профессионального конкурса ДОУ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«Педагогическое мастерство»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68" y="1311754"/>
            <a:ext cx="2459765" cy="18448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131" y="1311616"/>
            <a:ext cx="2459765" cy="18448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5573" y="1827649"/>
            <a:ext cx="2747797" cy="20608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96" y="3785767"/>
            <a:ext cx="2606940" cy="19552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078" y="3501008"/>
            <a:ext cx="2533870" cy="19004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255" y="4427999"/>
            <a:ext cx="2595765" cy="19468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1793748"/>
      </p:ext>
    </p:extLst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2348721"/>
            <a:ext cx="2448272" cy="18362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745" y="4187245"/>
            <a:ext cx="2819805" cy="21148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4343517"/>
            <a:ext cx="1797669" cy="17976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436794"/>
            <a:ext cx="2582251" cy="19366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080" y="2398814"/>
            <a:ext cx="2459765" cy="18448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60648"/>
            <a:ext cx="2448272" cy="18362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6297" y="193623"/>
            <a:ext cx="2681656" cy="2011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2887" y="251638"/>
            <a:ext cx="2402362" cy="18017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8014426"/>
      </p:ext>
    </p:extLst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AA4E13-48FC-441A-B5B6-2BBB490FF4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97271" y="3743541"/>
            <a:ext cx="2516323" cy="1887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074735-3EC2-45C2-8146-F48C268EAE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1240" y="273228"/>
            <a:ext cx="3025231" cy="22689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EE1FBF-9190-45F0-8D33-1088FC95E0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781" y="1457185"/>
            <a:ext cx="2987824" cy="22408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89212E-0B5B-4616-B785-76B27FF1BA6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680" y="4280381"/>
            <a:ext cx="3124791" cy="2343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146F48-60D6-4D56-B86D-C51E651160E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205" y="2250497"/>
            <a:ext cx="2987824" cy="22408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CFE5384-FE34-4BA7-B346-0F7BB634A80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3058" y="4280381"/>
            <a:ext cx="3025230" cy="22689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36FE41F-2981-4854-A314-FE4EF9DB9D1E}"/>
              </a:ext>
            </a:extLst>
          </p:cNvPr>
          <p:cNvSpPr/>
          <p:nvPr/>
        </p:nvSpPr>
        <p:spPr>
          <a:xfrm>
            <a:off x="959639" y="477033"/>
            <a:ext cx="4792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Открытый просмотр занятий</a:t>
            </a:r>
            <a:endParaRPr lang="ru-RU" sz="2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948633"/>
      </p:ext>
    </p:extLst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412378-0772-40CA-8BF8-4F910522BABC}"/>
              </a:ext>
            </a:extLst>
          </p:cNvPr>
          <p:cNvSpPr/>
          <p:nvPr/>
        </p:nvSpPr>
        <p:spPr>
          <a:xfrm>
            <a:off x="1547664" y="290159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Педагоги – наставники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(практика студентов педагогического колледжа)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0257E4B-BF2E-49B5-9691-8BA762B46F06}"/>
              </a:ext>
            </a:extLst>
          </p:cNvPr>
          <p:cNvSpPr/>
          <p:nvPr/>
        </p:nvSpPr>
        <p:spPr>
          <a:xfrm>
            <a:off x="1259632" y="1238870"/>
            <a:ext cx="5112568" cy="1850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Анатольевна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Фанасеева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Валерьевна Перова;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Николаевна Гайдабура;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Маргарита Владимировна Банникова;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Владимировна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Лесунова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Валерьевна Смирнова.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5B5687-ED96-4B8D-BD1C-DC84EC7E0A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203" y="1455684"/>
            <a:ext cx="3083835" cy="23128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1524EF-F08C-461D-8D3D-2F49794659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420887"/>
            <a:ext cx="3323861" cy="24928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65AAA4E-DBE7-4956-927E-DD0C9DA46D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4155867"/>
            <a:ext cx="3323862" cy="24928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8763985"/>
      </p:ext>
    </p:extLst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268760"/>
            <a:ext cx="770485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муниципальном этапе Всероссийского конкурса «Воспитатель года–2017», «Воспитатель года–2018» (участие).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научных статей в рамках Всероссийской научно-методической конференции с международным участием «Актуальные проблемы образования в период детства», 2018г. (1 место).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Городской конкурс на лучшую организацию работы с участниками образовательных отношений среди дошкольных образовательных учреждений города Каменска-Уральского, номинация «Организация непрерывной образовательной деятельности в группах для детей старшего дошкольного возраста», 2018, 2019, 2020 (участие, 1 и 2 место).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этап Всероссийского конкурса «Педагогический дебют» - 2019 (участие).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Областной конкурс методических разработок технической направленности в рамках фестиваля «Воспитание инженера» (педагогический проект «Винни-Пух и пчёлка-робот»), 2019г. (диплом призёра).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Городской конкурс методических разработок по конструктивному моделированию и робототехнике среди педагогических работников – участи в номинации «Проект (программа) по организации конструирования, моделирования» (2, 3 места, участие).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 конкурс профессионального мастерства педагогических работников им. А.С. Макаренко, 2019 г. (участие)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VII Всероссийский конкурс профессионального мастерства «Современный детский сад – 2019», номинация «Лучший руководитель образовательного процесса современного детского сада» (3 место).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 конкурс-смотр «Лучшие детские сады России – 2019» (лауреат-победитель).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 конкурс методических разработок «ТИКО-конструирование», 2020г., 2021г.)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476672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80340" algn="l"/>
              </a:tabLst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Одним из направлений повышения профессионального мастерства педагогов стало участие в мероприятиях различного уровня: </a:t>
            </a:r>
            <a:endParaRPr lang="ru-RU" sz="16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997843"/>
      </p:ext>
    </p:extLst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83 ДС\Downloads\IMG_20190516_142743_resized_20190521_103020543.jpg" id="2" name="Рисунок 1"/>
          <p:cNvPicPr/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504378"/>
            <a:ext cx="3118878" cy="2276986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073025"/>
            <a:ext cx="1957092" cy="2609456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307" y="1009601"/>
            <a:ext cx="2052228" cy="273630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9" r="-143"/>
          <a:stretch/>
        </p:blipFill>
        <p:spPr>
          <a:xfrm>
            <a:off x="5018405" y="4221088"/>
            <a:ext cx="2963971" cy="2243372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cstate="email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4234667"/>
            <a:ext cx="3005941" cy="2254456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861054" y="304955"/>
            <a:ext cx="7812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</a:rPr>
              <a:t>Развивающая предметно-пространственная среда </a:t>
            </a:r>
          </a:p>
          <a:p>
            <a:pPr algn="ctr"/>
            <a:r>
              <a:rPr b="1" dirty="0" lang="ru-RU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</a:rPr>
              <a:t>для решения задач по укреплению здоровья и </a:t>
            </a:r>
          </a:p>
          <a:p>
            <a:pPr algn="ctr"/>
            <a:r>
              <a:rPr b="1" dirty="0" lang="ru-RU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</a:rPr>
              <a:t>физической активности детей. </a:t>
            </a:r>
            <a:endParaRPr b="1" dirty="0"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59143"/>
      </p:ext>
    </p:extLst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002702"/>
            <a:ext cx="3953590" cy="26186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600" y="188640"/>
            <a:ext cx="8229240" cy="707128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3200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Участие в </a:t>
            </a:r>
            <a:r>
              <a:rPr lang="ru-RU" sz="32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профсоюзных мероприятиях</a:t>
            </a:r>
            <a:endParaRPr lang="ru-RU" sz="3200" b="1" i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780082-CCA9-4CAD-8019-3EE6EB53729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8220" y="1060105"/>
            <a:ext cx="4186080" cy="21765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9943CF-1CDE-498F-9FDE-33B968F7E100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413" y="3832647"/>
            <a:ext cx="4089677" cy="26186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8BAD3A-DF74-479D-8492-4D29EB9BA7EB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91" y="3621313"/>
            <a:ext cx="3897082" cy="26186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69CBBB-AEC2-40B2-A042-5788A3BB85B7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5806" y="2502730"/>
            <a:ext cx="2570212" cy="2176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587258"/>
      </p:ext>
    </p:extLst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A00447-4D2A-4B26-82EA-C90847B755CF}"/>
              </a:ext>
            </a:extLst>
          </p:cNvPr>
          <p:cNvPicPr/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695" y="421258"/>
            <a:ext cx="3347242" cy="2431678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59C98F-6940-4B21-8F07-FAD605457236}"/>
              </a:ext>
            </a:extLst>
          </p:cNvPr>
          <p:cNvPicPr/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2087" y="382389"/>
            <a:ext cx="3132348" cy="2446799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23E0D9-B773-4A50-B9FB-102AE301169D}"/>
              </a:ext>
            </a:extLst>
          </p:cNvPr>
          <p:cNvPicPr/>
          <p:nvPr/>
        </p:nvPicPr>
        <p:blipFill rotWithShape="1"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1" r="-106"/>
          <a:stretch/>
        </p:blipFill>
        <p:spPr bwMode="auto">
          <a:xfrm>
            <a:off x="392200" y="4005064"/>
            <a:ext cx="3860231" cy="2376263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6C9818-2A95-48F1-B9EC-6F744A736124}"/>
              </a:ext>
            </a:extLst>
          </p:cNvPr>
          <p:cNvPicPr/>
          <p:nvPr/>
        </p:nvPicPr>
        <p:blipFill rotWithShape="1"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" r="41"/>
          <a:stretch/>
        </p:blipFill>
        <p:spPr bwMode="auto">
          <a:xfrm>
            <a:off x="2785900" y="2190154"/>
            <a:ext cx="4562475" cy="220980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3A345F-94F0-4FA7-B519-B6DADA639D19}"/>
              </a:ext>
            </a:extLst>
          </p:cNvPr>
          <p:cNvPicPr/>
          <p:nvPr/>
        </p:nvPicPr>
        <p:blipFill>
          <a:blip cstate="email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2428" y="189572"/>
            <a:ext cx="1373168" cy="1522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8394BDD-3D72-43E2-B8C5-7EF7285B6912}"/>
              </a:ext>
            </a:extLst>
          </p:cNvPr>
          <p:cNvPicPr>
            <a:picLocks noChangeArrowheads="1" noChangeAspect="1"/>
          </p:cNvPicPr>
          <p:nvPr/>
        </p:nvPicPr>
        <p:blipFill>
          <a:blip cstate="email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1913" y="4263324"/>
            <a:ext cx="3718509" cy="2148471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1406036"/>
      </p:ext>
    </p:extLst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D48B41-180E-4DBF-A028-74B4CBC0D19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2401" y="522610"/>
            <a:ext cx="3484234" cy="26092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33A0A5-7864-419D-B408-353FB303CCAF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3065" y="330562"/>
            <a:ext cx="3695699" cy="26092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606877-62FB-4360-BB43-B99E784731D2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936" y="3414754"/>
            <a:ext cx="3733800" cy="27997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0214C2-93A1-448B-B20A-89D18B46DC68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7353" y="3369034"/>
            <a:ext cx="3695700" cy="2771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94A08A-D60F-492F-9292-AB469AD6EE65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9341" y="1940209"/>
            <a:ext cx="2836054" cy="2282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5903399"/>
      </p:ext>
    </p:extLst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F5764E-5107-47EB-BDBE-0BA86DE9B333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76" r="-2"/>
          <a:stretch/>
        </p:blipFill>
        <p:spPr>
          <a:xfrm>
            <a:off x="937246" y="764704"/>
            <a:ext cx="2522265" cy="1728218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1052736"/>
            <a:ext cx="2592288" cy="1729543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771800" y="282714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i="1" lang="ru-RU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3010101010201010101" pitchFamily="66" typeface="Monotype Corsiva"/>
                <a:ea charset="0" panose="020F0502020204030204" pitchFamily="34" typeface="Calibri"/>
              </a:rPr>
              <a:t>Участие в мероприятиях Совета молодёжи </a:t>
            </a:r>
            <a:endParaRPr dirty="0"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945" y="652046"/>
            <a:ext cx="2267744" cy="1700808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email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9"/>
          <a:stretch/>
        </p:blipFill>
        <p:spPr>
          <a:xfrm>
            <a:off x="773832" y="2782279"/>
            <a:ext cx="3995936" cy="1882672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cstate="email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3182969"/>
            <a:ext cx="3275856" cy="2456892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cstate="email"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4945" y="4623155"/>
            <a:ext cx="2682044" cy="1793617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3281004"/>
      </p:ext>
    </p:extLst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slides/slide8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5EFC404-E7CE-4E68-A674-F7E816049613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" r="-85"/>
          <a:stretch/>
        </p:blipFill>
        <p:spPr>
          <a:xfrm>
            <a:off x="192628" y="692696"/>
            <a:ext cx="4002126" cy="230425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CC2F15-44EF-4307-8834-391D617287B9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8" r="-86"/>
          <a:stretch/>
        </p:blipFill>
        <p:spPr>
          <a:xfrm>
            <a:off x="1691680" y="2852938"/>
            <a:ext cx="4621902" cy="216023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319037-3486-4DE4-BB56-D58DD97EBF50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9" r="47"/>
          <a:stretch/>
        </p:blipFill>
        <p:spPr>
          <a:xfrm>
            <a:off x="4499992" y="4509120"/>
            <a:ext cx="3960441" cy="18482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F7C998-8E19-4CC7-9B89-76E25D805F13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5" r="36"/>
          <a:stretch/>
        </p:blipFill>
        <p:spPr>
          <a:xfrm>
            <a:off x="4225379" y="276401"/>
            <a:ext cx="4739110" cy="243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2732"/>
      </p:ext>
    </p:extLst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404664"/>
            <a:ext cx="864096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ДЕТСКИЙ САД № 83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pic>
        <p:nvPicPr>
          <p:cNvPr id="7" name="Рисунок 6" descr="https://ds18-schel.edumsko.ru/uploads/3000/2096/section/132158/7120334-nu_14fri1_37.jpg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3" y="1124744"/>
            <a:ext cx="6800888" cy="5498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.pinimg.com/736x/e6/62/6a/e6626aa2ca1196938b099a273a4443de--clipart-kindergarten.jpg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293096"/>
            <a:ext cx="2195736" cy="2564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9169742"/>
      </p:ext>
    </p:extLst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8"/>
          <a:stretch/>
        </p:blipFill>
        <p:spPr>
          <a:xfrm>
            <a:off x="5963615" y="476672"/>
            <a:ext cx="2759498" cy="2592288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4293096"/>
            <a:ext cx="1967096" cy="178268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1407" y="3738992"/>
            <a:ext cx="3241003" cy="2430752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76672"/>
            <a:ext cx="3048338" cy="228625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email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6" l="-9190" r="-119" t="-200"/>
          <a:stretch/>
        </p:blipFill>
        <p:spPr>
          <a:xfrm>
            <a:off x="3987609" y="185263"/>
            <a:ext cx="1603796" cy="3226587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cstate="email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0"/>
          <a:stretch/>
        </p:blipFill>
        <p:spPr>
          <a:xfrm>
            <a:off x="959307" y="3169900"/>
            <a:ext cx="2208827" cy="2905876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4761930"/>
      </p:ext>
    </p:extLst>
  </p:cSld>
  <p:clrMapOvr>
    <a:masterClrMapping/>
  </p:clrMapOvr>
  <p:transition advClick="0" advTm="4000" spd="slow">
    <p:wheel spokes="1"/>
  </p:transition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FACC8FFB-EFEB-4918-BD1D-ABFAF240B523}" vid="{63C5E8EC-B623-434D-A643-5214D5F956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7948</TotalTime>
  <Words>1994</Words>
  <Application>Microsoft Office PowerPoint</Application>
  <PresentationFormat>Экран (4:3)</PresentationFormat>
  <Paragraphs>303</Paragraphs>
  <Slides>85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85</vt:i4>
      </vt:variant>
    </vt:vector>
  </HeadingPairs>
  <TitlesOfParts>
    <vt:vector size="96" baseType="lpstr">
      <vt:lpstr>NSimSun</vt:lpstr>
      <vt:lpstr>Arial</vt:lpstr>
      <vt:lpstr>Calibri</vt:lpstr>
      <vt:lpstr>Comic Sans MS</vt:lpstr>
      <vt:lpstr>DejaVu Sans</vt:lpstr>
      <vt:lpstr>Mangal</vt:lpstr>
      <vt:lpstr>Monotype Corsiva</vt:lpstr>
      <vt:lpstr>Symbol</vt:lpstr>
      <vt:lpstr>Times New Roman</vt:lpstr>
      <vt:lpstr>Wingdings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Кабинеты педагога-психолога и кабинет учителя-логопеда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Дополнительное образование 2021-2022 учебный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Участие в профсоюзных мероприятиях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Универсальные</dc:title>
  <dc:creator>Фокина Лидия Петровна</dc:creator>
  <cp:keywords>Шаблон презентации</cp:keywords>
  <cp:lastModifiedBy>User</cp:lastModifiedBy>
  <cp:revision>637</cp:revision>
  <cp:lastPrinted>2022-06-27T03:40:52Z</cp:lastPrinted>
  <dcterms:created xsi:type="dcterms:W3CDTF">2014-07-06T18:18:01Z</dcterms:created>
  <dcterms:modified xsi:type="dcterms:W3CDTF">2022-07-04T01:59:03Z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10137451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